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4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20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129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2952A2-E36A-4C36-9F3E-BBB3A16BEAFF}" type="presOf" srcId="{CBB2EDB4-08BF-49DB-9282-C363CE23E3D0}" destId="{7099C5AD-A666-455F-9144-31509FAE35FB}" srcOrd="0" destOrd="0" presId="urn:microsoft.com/office/officeart/2005/8/layout/pyramid1"/>
    <dgm:cxn modelId="{792CBD91-D1FA-4645-B0E6-1E344FDF5B5F}" type="presOf" srcId="{F014B99B-BC0F-4D51-AA35-03139CBC5BDF}" destId="{158BBE6D-1C8E-4142-827F-B1B32D20364B}" srcOrd="1" destOrd="0" presId="urn:microsoft.com/office/officeart/2005/8/layout/pyramid1"/>
    <dgm:cxn modelId="{CB6F3BE7-F153-4CED-8270-72A0F84A15F2}" type="presOf" srcId="{CBB2EDB4-08BF-49DB-9282-C363CE23E3D0}" destId="{8064A9E2-4365-4891-A563-4210D9FE6047}" srcOrd="1" destOrd="0" presId="urn:microsoft.com/office/officeart/2005/8/layout/pyramid1"/>
    <dgm:cxn modelId="{EBAC2FB6-06C0-4A9E-9E1C-FA45C82478E1}" type="presOf" srcId="{F014B99B-BC0F-4D51-AA35-03139CBC5BDF}" destId="{47753778-DDCD-4F66-8671-0963E55AC1AB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684A2119-F004-4EA4-91AB-934B6F8401A9}" type="presOf" srcId="{8380A261-4409-4C6B-8A07-0D64C5422F6D}" destId="{3405B94A-B110-4EB0-B99D-680A85764021}" srcOrd="0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87C54C2A-2433-412F-AFDC-EF80684BA9FB}" type="presOf" srcId="{C055D918-0D48-44D3-9287-CAE1B93EB64A}" destId="{8C222443-D6D5-437E-8A06-7845FF64044F}" srcOrd="0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1E5B1BBB-EB15-427C-923B-76FB6018FA59}" type="presOf" srcId="{8380A261-4409-4C6B-8A07-0D64C5422F6D}" destId="{EB789FCB-B92C-4A52-BB06-4A95FA62001B}" srcOrd="1" destOrd="0" presId="urn:microsoft.com/office/officeart/2005/8/layout/pyramid1"/>
    <dgm:cxn modelId="{FC54928D-8489-45BE-A419-478DF3152712}" type="presParOf" srcId="{8C222443-D6D5-437E-8A06-7845FF64044F}" destId="{8E592AC7-B094-488F-86DE-8B46AA43A5F7}" srcOrd="0" destOrd="0" presId="urn:microsoft.com/office/officeart/2005/8/layout/pyramid1"/>
    <dgm:cxn modelId="{DC294B94-6F0D-4281-8DCC-7EE503DCE163}" type="presParOf" srcId="{8E592AC7-B094-488F-86DE-8B46AA43A5F7}" destId="{47753778-DDCD-4F66-8671-0963E55AC1AB}" srcOrd="0" destOrd="0" presId="urn:microsoft.com/office/officeart/2005/8/layout/pyramid1"/>
    <dgm:cxn modelId="{32B8B60D-2A65-4E4C-9F0F-98AF62A9611C}" type="presParOf" srcId="{8E592AC7-B094-488F-86DE-8B46AA43A5F7}" destId="{158BBE6D-1C8E-4142-827F-B1B32D20364B}" srcOrd="1" destOrd="0" presId="urn:microsoft.com/office/officeart/2005/8/layout/pyramid1"/>
    <dgm:cxn modelId="{4C8D2E90-553F-4C69-9633-5DB19C6B4730}" type="presParOf" srcId="{8C222443-D6D5-437E-8A06-7845FF64044F}" destId="{08609C55-E487-4600-AFD0-8994D3888F22}" srcOrd="1" destOrd="0" presId="urn:microsoft.com/office/officeart/2005/8/layout/pyramid1"/>
    <dgm:cxn modelId="{9AE41948-5B39-48DA-8B26-40AF888C607C}" type="presParOf" srcId="{08609C55-E487-4600-AFD0-8994D3888F22}" destId="{7099C5AD-A666-455F-9144-31509FAE35FB}" srcOrd="0" destOrd="0" presId="urn:microsoft.com/office/officeart/2005/8/layout/pyramid1"/>
    <dgm:cxn modelId="{EDA768DD-D368-40A1-A0BA-204DC4265C49}" type="presParOf" srcId="{08609C55-E487-4600-AFD0-8994D3888F22}" destId="{8064A9E2-4365-4891-A563-4210D9FE6047}" srcOrd="1" destOrd="0" presId="urn:microsoft.com/office/officeart/2005/8/layout/pyramid1"/>
    <dgm:cxn modelId="{EE52A2AF-CD13-415D-9E54-7F7697F26A0C}" type="presParOf" srcId="{8C222443-D6D5-437E-8A06-7845FF64044F}" destId="{4E66420A-6794-4210-A8DC-A681DFE94B26}" srcOrd="2" destOrd="0" presId="urn:microsoft.com/office/officeart/2005/8/layout/pyramid1"/>
    <dgm:cxn modelId="{3162D02E-FA21-4300-B51B-7304BA500A88}" type="presParOf" srcId="{4E66420A-6794-4210-A8DC-A681DFE94B26}" destId="{3405B94A-B110-4EB0-B99D-680A85764021}" srcOrd="0" destOrd="0" presId="urn:microsoft.com/office/officeart/2005/8/layout/pyramid1"/>
    <dgm:cxn modelId="{48E779E7-74C8-4ED9-B4DB-8D03ECADD262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00197" y="0"/>
          <a:ext cx="1500197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500197" y="0"/>
        <a:ext cx="1500197" cy="1729979"/>
      </dsp:txXfrm>
    </dsp:sp>
    <dsp:sp modelId="{7099C5AD-A666-455F-9144-31509FAE35FB}">
      <dsp:nvSpPr>
        <dsp:cNvPr id="0" name=""/>
        <dsp:cNvSpPr/>
      </dsp:nvSpPr>
      <dsp:spPr>
        <a:xfrm>
          <a:off x="744728" y="1746742"/>
          <a:ext cx="3000395" cy="1729979"/>
        </a:xfrm>
        <a:prstGeom prst="trapezoid">
          <a:avLst>
            <a:gd name="adj" fmla="val 43359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1269797" y="1746742"/>
        <a:ext cx="1950256" cy="1729979"/>
      </dsp:txXfrm>
    </dsp:sp>
    <dsp:sp modelId="{3405B94A-B110-4EB0-B99D-680A85764021}">
      <dsp:nvSpPr>
        <dsp:cNvPr id="0" name=""/>
        <dsp:cNvSpPr/>
      </dsp:nvSpPr>
      <dsp:spPr>
        <a:xfrm>
          <a:off x="0" y="3459958"/>
          <a:ext cx="4500593" cy="1729979"/>
        </a:xfrm>
        <a:prstGeom prst="trapezoid">
          <a:avLst>
            <a:gd name="adj" fmla="val 43359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Уровень ОО</a:t>
          </a:r>
        </a:p>
      </dsp:txBody>
      <dsp:txXfrm>
        <a:off x="787603" y="3459958"/>
        <a:ext cx="2925385" cy="172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t>13.05.2025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t>13.05.2025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t>13.05.2025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№23»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карты проекта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внедрению бережливых технологий в системе образования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3923928" y="5119241"/>
            <a:ext cx="485157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М.В.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Юзеева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766358" y="3257781"/>
            <a:ext cx="7624018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публикации информационных материалов об образовательных событиях МБДОУ «ДС №23» в сети интернет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2025_г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10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проекта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Сокращены временные затраты на процесс публикации информационных материалов об образовательных событиях в сети «Интернет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Разработан стандарт процесса публикации информационных материалов об образовательных событиях в сети «Интернет»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039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ED9E91D-C7A3-417B-8447-C9745605A7DA}"/>
              </a:ext>
            </a:extLst>
          </p:cNvPr>
          <p:cNvSpPr/>
          <p:nvPr/>
        </p:nvSpPr>
        <p:spPr>
          <a:xfrm>
            <a:off x="755576" y="1268760"/>
            <a:ext cx="3672408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7E098DF-3089-4F1F-8A1D-75A1407185D3}"/>
              </a:ext>
            </a:extLst>
          </p:cNvPr>
          <p:cNvSpPr/>
          <p:nvPr/>
        </p:nvSpPr>
        <p:spPr>
          <a:xfrm>
            <a:off x="4581357" y="1268760"/>
            <a:ext cx="3960440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C35B742-BC40-4565-B4B2-29D3173AEB69}"/>
              </a:ext>
            </a:extLst>
          </p:cNvPr>
          <p:cNvSpPr/>
          <p:nvPr/>
        </p:nvSpPr>
        <p:spPr>
          <a:xfrm>
            <a:off x="755576" y="3789040"/>
            <a:ext cx="3672408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F29339-E006-4902-8017-CC0490F48467}"/>
              </a:ext>
            </a:extLst>
          </p:cNvPr>
          <p:cNvSpPr/>
          <p:nvPr/>
        </p:nvSpPr>
        <p:spPr>
          <a:xfrm>
            <a:off x="4644007" y="3813781"/>
            <a:ext cx="3897789" cy="2351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7FDE22F-8DC2-4596-831C-F85C6A7E521F}"/>
              </a:ext>
            </a:extLst>
          </p:cNvPr>
          <p:cNvSpPr txBox="1">
            <a:spLocks/>
          </p:cNvSpPr>
          <p:nvPr/>
        </p:nvSpPr>
        <p:spPr>
          <a:xfrm>
            <a:off x="323528" y="678941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FF0000"/>
                </a:solidFill>
              </a:rPr>
              <a:t>До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215E2FE-5B06-404E-A5CC-1E216CE0EF9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9" b="32184"/>
          <a:stretch/>
        </p:blipFill>
        <p:spPr bwMode="auto">
          <a:xfrm>
            <a:off x="6914605" y="313509"/>
            <a:ext cx="1876507" cy="478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7808A9F0-B84D-443A-824D-519B8F07DC2C}"/>
              </a:ext>
            </a:extLst>
          </p:cNvPr>
          <p:cNvSpPr txBox="1">
            <a:spLocks/>
          </p:cNvSpPr>
          <p:nvPr/>
        </p:nvSpPr>
        <p:spPr>
          <a:xfrm>
            <a:off x="4283704" y="769744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FF0000"/>
                </a:solidFill>
              </a:rPr>
              <a:t>После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" name="Picture 2" descr="https://sun9-29.userapi.com/s/v1/ig2/Jf6uJQZN6fMmS5Yzk-NIUsQnUtvOwoLuN_M8ZtvJILVMdrhc86pFkT9a5jEZLlqsI_SLRHM7S02FSIEgpuXCFYcb.jpg?quality=95&amp;as=32x43,48x64,72x96,108x144,160x213,240x320,360x480,480x640,540x720,640x853,720x960,1080x1440,1280x1707,1440x1920,1920x2560&amp;from=bu&amp;u=6tTo1mKQ7VxlkcWtPYwYjyLzRK5j6WhjTmT8tTzvj4M&amp;cs=1620x2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81" y="3777976"/>
            <a:ext cx="1755135" cy="234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068" y="3858257"/>
            <a:ext cx="2527666" cy="22883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4855" y="1351037"/>
            <a:ext cx="3556091" cy="2282923"/>
          </a:xfrm>
          <a:prstGeom prst="rect">
            <a:avLst/>
          </a:prstGeom>
        </p:spPr>
      </p:pic>
      <p:pic>
        <p:nvPicPr>
          <p:cNvPr id="12" name="Picture 4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993" y="2055100"/>
            <a:ext cx="2221790" cy="157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764" y="1281129"/>
            <a:ext cx="2572099" cy="9957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423" y="3816745"/>
            <a:ext cx="2106548" cy="83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46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ED9E91D-C7A3-417B-8447-C9745605A7DA}"/>
              </a:ext>
            </a:extLst>
          </p:cNvPr>
          <p:cNvSpPr/>
          <p:nvPr/>
        </p:nvSpPr>
        <p:spPr>
          <a:xfrm>
            <a:off x="755576" y="1268760"/>
            <a:ext cx="3672408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7E098DF-3089-4F1F-8A1D-75A1407185D3}"/>
              </a:ext>
            </a:extLst>
          </p:cNvPr>
          <p:cNvSpPr/>
          <p:nvPr/>
        </p:nvSpPr>
        <p:spPr>
          <a:xfrm>
            <a:off x="4581357" y="1268760"/>
            <a:ext cx="3960440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C35B742-BC40-4565-B4B2-29D3173AEB69}"/>
              </a:ext>
            </a:extLst>
          </p:cNvPr>
          <p:cNvSpPr/>
          <p:nvPr/>
        </p:nvSpPr>
        <p:spPr>
          <a:xfrm>
            <a:off x="755576" y="3789040"/>
            <a:ext cx="3672408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F29339-E006-4902-8017-CC0490F48467}"/>
              </a:ext>
            </a:extLst>
          </p:cNvPr>
          <p:cNvSpPr/>
          <p:nvPr/>
        </p:nvSpPr>
        <p:spPr>
          <a:xfrm>
            <a:off x="4644007" y="3813781"/>
            <a:ext cx="3897789" cy="2351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215E2FE-5B06-404E-A5CC-1E216CE0EF9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9" b="32184"/>
          <a:stretch/>
        </p:blipFill>
        <p:spPr bwMode="auto">
          <a:xfrm>
            <a:off x="6914605" y="313509"/>
            <a:ext cx="1876507" cy="478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7C11CA5-1A11-435A-907F-3F8DD658125F}"/>
              </a:ext>
            </a:extLst>
          </p:cNvPr>
          <p:cNvSpPr/>
          <p:nvPr/>
        </p:nvSpPr>
        <p:spPr>
          <a:xfrm>
            <a:off x="2701447" y="468383"/>
            <a:ext cx="37598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ФОТО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</a:rPr>
              <a:t>Работа над картой текущего или целевого  состояния («ручной» вариант)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639" y="3828963"/>
            <a:ext cx="3115122" cy="23363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6408" y="1598815"/>
            <a:ext cx="2268409" cy="17013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3842" y="1595110"/>
            <a:ext cx="2313807" cy="17353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4473" y="3878692"/>
            <a:ext cx="2914162" cy="218562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090442" y="1290265"/>
            <a:ext cx="3105902" cy="23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34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B4BCE5-C890-4D1E-9F18-8F0E05A14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0687" y="6360982"/>
            <a:ext cx="2133600" cy="365125"/>
          </a:xfrm>
        </p:spPr>
        <p:txBody>
          <a:bodyPr/>
          <a:lstStyle/>
          <a:p>
            <a:fld id="{C33C34FD-A43B-634A-9B8C-9626670F7CE8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C302F457-5E7F-41D4-B725-3E2A6E398EBC}"/>
              </a:ext>
            </a:extLst>
          </p:cNvPr>
          <p:cNvSpPr/>
          <p:nvPr/>
        </p:nvSpPr>
        <p:spPr>
          <a:xfrm>
            <a:off x="208312" y="3375023"/>
            <a:ext cx="484632" cy="978408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дзаголовок 8">
            <a:extLst>
              <a:ext uri="{FF2B5EF4-FFF2-40B4-BE49-F238E27FC236}">
                <a16:creationId xmlns:a16="http://schemas.microsoft.com/office/drawing/2014/main" id="{97D22034-4C4E-4EB6-AF86-C84C633C2DB0}"/>
              </a:ext>
            </a:extLst>
          </p:cNvPr>
          <p:cNvSpPr>
            <a:spLocks/>
          </p:cNvSpPr>
          <p:nvPr/>
        </p:nvSpPr>
        <p:spPr bwMode="auto">
          <a:xfrm>
            <a:off x="3280263" y="5834502"/>
            <a:ext cx="2412274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algn="just">
              <a:lnSpc>
                <a:spcPct val="90000"/>
              </a:lnSpc>
              <a:spcBef>
                <a:spcPts val="100"/>
              </a:spcBef>
              <a:buFont typeface="Arial" charset="0"/>
              <a:buNone/>
            </a:pPr>
            <a:r>
              <a:rPr lang="ru-RU" sz="1200" b="1" dirty="0">
                <a:solidFill>
                  <a:srgbClr val="193F61"/>
                </a:solidFill>
                <a:latin typeface="Times New Roman" pitchFamily="18" charset="0"/>
                <a:cs typeface="Times New Roman" pitchFamily="18" charset="0"/>
              </a:rPr>
              <a:t>Передача информации воспитателю, ответственному за сайт, по электронным средствам связи</a:t>
            </a:r>
            <a:endParaRPr lang="ru-RU" sz="1200" b="1" dirty="0">
              <a:solidFill>
                <a:srgbClr val="193F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одзаголовок 8">
            <a:extLst>
              <a:ext uri="{FF2B5EF4-FFF2-40B4-BE49-F238E27FC236}">
                <a16:creationId xmlns:a16="http://schemas.microsoft.com/office/drawing/2014/main" id="{A43E56DC-0466-41D7-B6CE-7E53F06EBD69}"/>
              </a:ext>
            </a:extLst>
          </p:cNvPr>
          <p:cNvSpPr>
            <a:spLocks/>
          </p:cNvSpPr>
          <p:nvPr/>
        </p:nvSpPr>
        <p:spPr bwMode="auto">
          <a:xfrm>
            <a:off x="6142205" y="6010774"/>
            <a:ext cx="2538756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algn="just">
              <a:lnSpc>
                <a:spcPct val="90000"/>
              </a:lnSpc>
              <a:spcBef>
                <a:spcPts val="100"/>
              </a:spcBef>
              <a:buFont typeface="Arial" charset="0"/>
              <a:buNone/>
              <a:tabLst>
                <a:tab pos="0" algn="l"/>
              </a:tabLst>
            </a:pPr>
            <a:r>
              <a:rPr lang="ru-RU" sz="1200" b="1" dirty="0">
                <a:solidFill>
                  <a:srgbClr val="193F61"/>
                </a:solidFill>
                <a:latin typeface="Times New Roman" pitchFamily="18" charset="0"/>
                <a:cs typeface="Times New Roman" pitchFamily="18" charset="0"/>
              </a:rPr>
              <a:t>Проверка и размещение информации на сайте и в социальных сетях</a:t>
            </a:r>
            <a:endParaRPr lang="ru-RU" sz="1200" b="1" dirty="0">
              <a:solidFill>
                <a:srgbClr val="193F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одзаголовок 8">
            <a:extLst>
              <a:ext uri="{FF2B5EF4-FFF2-40B4-BE49-F238E27FC236}">
                <a16:creationId xmlns:a16="http://schemas.microsoft.com/office/drawing/2014/main" id="{09548145-737E-4DE1-A226-0AC20569DBD7}"/>
              </a:ext>
            </a:extLst>
          </p:cNvPr>
          <p:cNvSpPr>
            <a:spLocks/>
          </p:cNvSpPr>
          <p:nvPr/>
        </p:nvSpPr>
        <p:spPr bwMode="auto">
          <a:xfrm>
            <a:off x="1449886" y="3590114"/>
            <a:ext cx="255532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algn="just">
              <a:lnSpc>
                <a:spcPct val="90000"/>
              </a:lnSpc>
              <a:spcBef>
                <a:spcPts val="100"/>
              </a:spcBef>
              <a:buFont typeface="Arial" charset="0"/>
              <a:buNone/>
            </a:pPr>
            <a:endParaRPr lang="ru-RU" sz="1200" b="1" dirty="0">
              <a:solidFill>
                <a:srgbClr val="193F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одзаголовок 8">
            <a:extLst>
              <a:ext uri="{FF2B5EF4-FFF2-40B4-BE49-F238E27FC236}">
                <a16:creationId xmlns:a16="http://schemas.microsoft.com/office/drawing/2014/main" id="{6C1A7CEA-79E7-4C37-9F2D-2381A1712774}"/>
              </a:ext>
            </a:extLst>
          </p:cNvPr>
          <p:cNvSpPr>
            <a:spLocks/>
          </p:cNvSpPr>
          <p:nvPr/>
        </p:nvSpPr>
        <p:spPr bwMode="auto">
          <a:xfrm>
            <a:off x="6579338" y="3408378"/>
            <a:ext cx="23556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6100" indent="-533400" algn="just">
              <a:lnSpc>
                <a:spcPct val="90000"/>
              </a:lnSpc>
              <a:spcBef>
                <a:spcPts val="100"/>
              </a:spcBef>
              <a:buFont typeface="Arial" charset="0"/>
              <a:buNone/>
            </a:pPr>
            <a:r>
              <a:rPr lang="ru-RU" sz="1200" b="1" dirty="0">
                <a:solidFill>
                  <a:srgbClr val="193F61"/>
                </a:solidFill>
                <a:latin typeface="Times New Roman" pitchFamily="18" charset="0"/>
                <a:cs typeface="Times New Roman" pitchFamily="18" charset="0"/>
              </a:rPr>
              <a:t>Контроль исполнения поручения</a:t>
            </a:r>
            <a:endParaRPr lang="ru-RU" sz="1200" b="1" dirty="0">
              <a:solidFill>
                <a:srgbClr val="193F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одзаголовок 8">
            <a:extLst>
              <a:ext uri="{FF2B5EF4-FFF2-40B4-BE49-F238E27FC236}">
                <a16:creationId xmlns:a16="http://schemas.microsoft.com/office/drawing/2014/main" id="{8520E2C6-3A2E-4D78-BEBF-7BFF53FAEBBC}"/>
              </a:ext>
            </a:extLst>
          </p:cNvPr>
          <p:cNvSpPr>
            <a:spLocks/>
          </p:cNvSpPr>
          <p:nvPr/>
        </p:nvSpPr>
        <p:spPr bwMode="auto">
          <a:xfrm>
            <a:off x="474925" y="5699012"/>
            <a:ext cx="23556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algn="just">
              <a:lnSpc>
                <a:spcPct val="90000"/>
              </a:lnSpc>
              <a:spcBef>
                <a:spcPts val="100"/>
              </a:spcBef>
              <a:buFont typeface="Arial" charset="0"/>
              <a:buNone/>
            </a:pPr>
            <a:r>
              <a:rPr lang="ru-RU" sz="1200" b="1" dirty="0">
                <a:solidFill>
                  <a:srgbClr val="193F61"/>
                </a:solidFill>
                <a:latin typeface="Times New Roman" pitchFamily="18" charset="0"/>
                <a:cs typeface="Times New Roman" pitchFamily="18" charset="0"/>
              </a:rPr>
              <a:t>Сбор и подготовка информации, используя чек-лист</a:t>
            </a:r>
            <a:endParaRPr lang="ru-RU" sz="1200" b="1" dirty="0">
              <a:solidFill>
                <a:srgbClr val="193F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C97AEB70-9EA9-4C57-BE5C-E52F6A8FD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708ECF60-A420-4D5F-A982-55BD96D8DA40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25C2AB8E-0282-4FE1-AE9C-E817C65D8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BE10DFFA-228E-4B8F-9ED3-026F59A0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44" y="767536"/>
            <a:ext cx="8840644" cy="63408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процесса 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публикации информационных материалов об образовательных событиях МБДОУ «ДС №23» в сети интернет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38027A5E-D40B-4C57-81E0-5FAC1D5CD31C}"/>
              </a:ext>
            </a:extLst>
          </p:cNvPr>
          <p:cNvSpPr/>
          <p:nvPr/>
        </p:nvSpPr>
        <p:spPr>
          <a:xfrm rot="16200000">
            <a:off x="5599454" y="4832502"/>
            <a:ext cx="484632" cy="781140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63" y="1695787"/>
            <a:ext cx="2577420" cy="1673440"/>
          </a:xfrm>
          <a:prstGeom prst="rect">
            <a:avLst/>
          </a:prstGeom>
        </p:spPr>
      </p:pic>
      <p:sp>
        <p:nvSpPr>
          <p:cNvPr id="51" name="Подзаголовок 8">
            <a:extLst>
              <a:ext uri="{FF2B5EF4-FFF2-40B4-BE49-F238E27FC236}">
                <a16:creationId xmlns:a16="http://schemas.microsoft.com/office/drawing/2014/main" id="{8520E2C6-3A2E-4D78-BEBF-7BFF53FAEBBC}"/>
              </a:ext>
            </a:extLst>
          </p:cNvPr>
          <p:cNvSpPr>
            <a:spLocks/>
          </p:cNvSpPr>
          <p:nvPr/>
        </p:nvSpPr>
        <p:spPr bwMode="auto">
          <a:xfrm>
            <a:off x="1084414" y="3347757"/>
            <a:ext cx="23556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algn="just">
              <a:lnSpc>
                <a:spcPct val="90000"/>
              </a:lnSpc>
              <a:spcBef>
                <a:spcPts val="100"/>
              </a:spcBef>
              <a:buFont typeface="Arial" charset="0"/>
              <a:buNone/>
            </a:pPr>
            <a:r>
              <a:rPr lang="ru-RU" sz="1200" b="1" dirty="0">
                <a:solidFill>
                  <a:srgbClr val="193F61"/>
                </a:solidFill>
                <a:latin typeface="Times New Roman" pitchFamily="18" charset="0"/>
                <a:cs typeface="Times New Roman" pitchFamily="18" charset="0"/>
              </a:rPr>
              <a:t>Передача поручения педагогам о размещении информации по электронным средствам связи</a:t>
            </a:r>
            <a:endParaRPr lang="ru-RU" sz="1200" b="1" dirty="0">
              <a:solidFill>
                <a:srgbClr val="193F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362" y="4087606"/>
            <a:ext cx="2954284" cy="1642435"/>
          </a:xfrm>
          <a:prstGeom prst="rect">
            <a:avLst/>
          </a:prstGeom>
        </p:spPr>
      </p:pic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CDC8EC71-4E0C-42CD-A90D-C75F31F5D7F0}"/>
              </a:ext>
            </a:extLst>
          </p:cNvPr>
          <p:cNvSpPr/>
          <p:nvPr/>
        </p:nvSpPr>
        <p:spPr>
          <a:xfrm rot="16200000">
            <a:off x="2588279" y="4751551"/>
            <a:ext cx="484632" cy="781140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5919" y="3795681"/>
            <a:ext cx="2099732" cy="19112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414" y="4538283"/>
            <a:ext cx="2493210" cy="1488119"/>
          </a:xfrm>
          <a:prstGeom prst="rect">
            <a:avLst/>
          </a:prstGeom>
        </p:spPr>
      </p:pic>
      <p:sp>
        <p:nvSpPr>
          <p:cNvPr id="14" name="Стрелка: вверх 13">
            <a:extLst>
              <a:ext uri="{FF2B5EF4-FFF2-40B4-BE49-F238E27FC236}">
                <a16:creationId xmlns:a16="http://schemas.microsoft.com/office/drawing/2014/main" id="{866ECA75-1974-466E-A76F-CFC23C641FEF}"/>
              </a:ext>
            </a:extLst>
          </p:cNvPr>
          <p:cNvSpPr/>
          <p:nvPr/>
        </p:nvSpPr>
        <p:spPr>
          <a:xfrm>
            <a:off x="8109806" y="3712882"/>
            <a:ext cx="484632" cy="932609"/>
          </a:xfrm>
          <a:prstGeom prst="up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9414" y="1778559"/>
            <a:ext cx="2493210" cy="158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8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7F9214-65B7-4DA9-8E70-1F7568E6EF8E}"/>
              </a:ext>
            </a:extLst>
          </p:cNvPr>
          <p:cNvSpPr/>
          <p:nvPr/>
        </p:nvSpPr>
        <p:spPr>
          <a:xfrm>
            <a:off x="683568" y="1099765"/>
            <a:ext cx="7501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сайт ОО (вкладка Бережливое образование)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FDB8E0C-BD3E-44F6-8E70-117F0B963AF4}"/>
              </a:ext>
            </a:extLst>
          </p:cNvPr>
          <p:cNvSpPr/>
          <p:nvPr/>
        </p:nvSpPr>
        <p:spPr>
          <a:xfrm>
            <a:off x="784960" y="1617229"/>
            <a:ext cx="7223644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http://mdou23cheb.ucoz.net/index/berezhlivoe_obrazovanie/0-81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95" y="2200995"/>
            <a:ext cx="8177575" cy="459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0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63256" y="-455316"/>
            <a:ext cx="5625392" cy="7957208"/>
          </a:xfrm>
          <a:prstGeom prst="rect">
            <a:avLst/>
          </a:prstGeom>
        </p:spPr>
      </p:pic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D8E1C705-14D6-41FD-9035-1DBB5D4D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928829" y="2046745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500813"/>
            <a:ext cx="347662" cy="285750"/>
          </a:xfrm>
        </p:spPr>
        <p:txBody>
          <a:bodyPr/>
          <a:lstStyle/>
          <a:p>
            <a:pPr algn="ctr">
              <a:defRPr/>
            </a:pPr>
            <a:fld id="{2AD4DEC4-E446-475C-A333-F6C77385E2A3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3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379" name="TextBox 48"/>
          <p:cNvSpPr txBox="1">
            <a:spLocks noChangeArrowheads="1"/>
          </p:cNvSpPr>
          <p:nvPr/>
        </p:nvSpPr>
        <p:spPr bwMode="auto">
          <a:xfrm>
            <a:off x="123844" y="6456123"/>
            <a:ext cx="46085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60 мин.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260004"/>
              </p:ext>
            </p:extLst>
          </p:nvPr>
        </p:nvGraphicFramePr>
        <p:xfrm>
          <a:off x="431589" y="2491033"/>
          <a:ext cx="1751856" cy="128049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989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отрудники ДОУ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Получение поручения о размещении информации 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мин..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441889"/>
              </p:ext>
            </p:extLst>
          </p:nvPr>
        </p:nvGraphicFramePr>
        <p:xfrm>
          <a:off x="3746687" y="4486772"/>
          <a:ext cx="4978605" cy="187283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978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Временные</a:t>
                      </a:r>
                      <a:r>
                        <a:rPr lang="ru-RU" alt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затраты и лишние перемещения старшего воспитателя при оповещении педагогических работников.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Временные затраты администратора на ожидание информации от педагогов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Перепроизводство (избыточность) разно-стилевое оформление представляемых материалов педагогами. 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Временные затраты на процесс публикации информации.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106772" y="2450229"/>
            <a:ext cx="231794" cy="137333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697663" y="4439115"/>
            <a:ext cx="288032" cy="151216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15406" name="Прямоугольник 54"/>
          <p:cNvSpPr>
            <a:spLocks noChangeArrowheads="1"/>
          </p:cNvSpPr>
          <p:nvPr/>
        </p:nvSpPr>
        <p:spPr bwMode="auto">
          <a:xfrm>
            <a:off x="4664786" y="4154113"/>
            <a:ext cx="3457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</a:p>
        </p:txBody>
      </p:sp>
      <p:sp>
        <p:nvSpPr>
          <p:cNvPr id="70" name="Пятно 1 60"/>
          <p:cNvSpPr/>
          <p:nvPr/>
        </p:nvSpPr>
        <p:spPr>
          <a:xfrm>
            <a:off x="4259491" y="1885004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84" name="Пятно 1 60"/>
          <p:cNvSpPr/>
          <p:nvPr/>
        </p:nvSpPr>
        <p:spPr>
          <a:xfrm>
            <a:off x="8320881" y="1902282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04" name="Пятно 1 60"/>
          <p:cNvSpPr/>
          <p:nvPr/>
        </p:nvSpPr>
        <p:spPr>
          <a:xfrm>
            <a:off x="6520476" y="1936734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69" name="Прямоугольник 5"/>
          <p:cNvSpPr>
            <a:spLocks noChangeArrowheads="1"/>
          </p:cNvSpPr>
          <p:nvPr/>
        </p:nvSpPr>
        <p:spPr bwMode="auto">
          <a:xfrm>
            <a:off x="436479" y="747095"/>
            <a:ext cx="825177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Карта текущего состояния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процесса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публикации информационных материалов об образовательных событиях МБДОУ «ДС №23» в сети интернет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14" y="35718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510195"/>
              </p:ext>
            </p:extLst>
          </p:nvPr>
        </p:nvGraphicFramePr>
        <p:xfrm>
          <a:off x="2650083" y="2518408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Сотрудники ДОУ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Сбор фото, видео и текстовой информации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915867"/>
              </p:ext>
            </p:extLst>
          </p:nvPr>
        </p:nvGraphicFramePr>
        <p:xfrm>
          <a:off x="4859338" y="2539810"/>
          <a:ext cx="1751856" cy="1267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Сотрудники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ДОУ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Передача информации старшему воспитателю на проверку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1" name="Таблица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665887"/>
              </p:ext>
            </p:extLst>
          </p:nvPr>
        </p:nvGraphicFramePr>
        <p:xfrm>
          <a:off x="7150677" y="2522058"/>
          <a:ext cx="1751856" cy="1267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Сотрудники ДОУ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Передача информации администратору сайта и сообщества ВК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608447"/>
              </p:ext>
            </p:extLst>
          </p:nvPr>
        </p:nvGraphicFramePr>
        <p:xfrm>
          <a:off x="792312" y="4655680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Сотрудники ДОУ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Публикация информации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0" name="Прямоугольник 109"/>
          <p:cNvSpPr/>
          <p:nvPr/>
        </p:nvSpPr>
        <p:spPr>
          <a:xfrm>
            <a:off x="3207202" y="2046746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5437801" y="2018450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/>
              <a:t> 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7511037" y="1966945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ШАГ4</a:t>
            </a:r>
            <a:r>
              <a:rPr lang="ru-RU" sz="1200" b="1" dirty="0"/>
              <a:t> 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1250297" y="4216423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5</a:t>
            </a:r>
            <a:r>
              <a:rPr lang="ru-RU" sz="1200" b="1" dirty="0"/>
              <a:t> </a:t>
            </a:r>
          </a:p>
        </p:txBody>
      </p:sp>
      <p:sp>
        <p:nvSpPr>
          <p:cNvPr id="119" name="Стрелка вправо 118"/>
          <p:cNvSpPr/>
          <p:nvPr/>
        </p:nvSpPr>
        <p:spPr>
          <a:xfrm>
            <a:off x="4472126" y="2852357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" name="Стрелка вправо 119"/>
          <p:cNvSpPr/>
          <p:nvPr/>
        </p:nvSpPr>
        <p:spPr>
          <a:xfrm>
            <a:off x="6655784" y="2904247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1" name="Стрелка вправо 120"/>
          <p:cNvSpPr/>
          <p:nvPr/>
        </p:nvSpPr>
        <p:spPr>
          <a:xfrm>
            <a:off x="2225454" y="2852357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229587" y="5006593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ятно 1 60"/>
          <p:cNvSpPr/>
          <p:nvPr/>
        </p:nvSpPr>
        <p:spPr>
          <a:xfrm>
            <a:off x="106772" y="4192909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5275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803663" y="1396386"/>
            <a:ext cx="3769515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федеральном уровне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36830" y="2618192"/>
            <a:ext cx="3746698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региональном уровне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24437" y="3784394"/>
            <a:ext cx="4196035" cy="2226684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Временные затраты и лишние перемещения старшего воспитателя при оповещении педагогических работников.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Временные затраты администратора на ожидание информации от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педагогов.</a:t>
            </a: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Перепроизводство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(избыточность) разно-стилевое оформление представляемых материалов педагогами. </a:t>
            </a:r>
            <a:endParaRPr lang="ru-RU" alt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Временные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затраты на процесс публикации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информации.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1000100" y="5506251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1812206" y="55062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2707062" y="5543559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458318" y="79780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1280975" y="47971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1" name="Пятно 1 60"/>
          <p:cNvSpPr/>
          <p:nvPr/>
        </p:nvSpPr>
        <p:spPr>
          <a:xfrm>
            <a:off x="2707062" y="4836305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6458754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381128"/>
              </p:ext>
            </p:extLst>
          </p:nvPr>
        </p:nvGraphicFramePr>
        <p:xfrm>
          <a:off x="123845" y="1024381"/>
          <a:ext cx="8833888" cy="5913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6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9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4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3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времени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Временные</a:t>
                      </a:r>
                      <a:r>
                        <a:rPr lang="ru-RU" alt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затраты и лишние перемещения старшего воспитателя при оповещении педагогических работников.</a:t>
                      </a:r>
                      <a:endParaRPr lang="ru-RU" alt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выделенного канала передачи информации, посредством сети интернет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канала передачи в сети интернет, посредством создания группы в ВК мессенджере(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Сферум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группы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«Учительская»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– 1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Временные затраты администратора на ожидание информации от педагогов.</a:t>
                      </a:r>
                      <a:endParaRPr lang="ru-RU" alt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Сбор фото, видео и текстовой информации.</a:t>
                      </a:r>
                    </a:p>
                    <a:p>
                      <a:pPr marL="0" algn="l" defTabSz="914400" rtl="0" eaLnBrk="1" latinLnBrk="0" hangingPunct="1"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Передача  информации старшему воспитателю на проверку.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стандарта процесса публикации информационных материалов.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утверждение плана-графика предоставления информации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kumimoji="0" lang="ru-RU" alt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</a:t>
                      </a: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– 20 мин.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altLang="ru-RU" sz="14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Перепроизводство (избыточность) разно-стилевое оформление представляемых материалов педагогами. 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стандарта процесса публикации информационных материалов.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Избыточность текста, фото и видео-материалов.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стандарта процесса публикации информационных материалов.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2 -1 мин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Временные затраты на процесс публикации информации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Длительное время загрузки «тяжёлых» файлов, большого количества файлов.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стандарта процесса публикации информационных материалов.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мин.</a:t>
                      </a: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30070" y="524614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29" y="33705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17133" y="66112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74249162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0970D5C5-FB1B-4607-B94D-242D9579A688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446" name="TextBox 48"/>
          <p:cNvSpPr txBox="1">
            <a:spLocks noChangeArrowheads="1"/>
          </p:cNvSpPr>
          <p:nvPr/>
        </p:nvSpPr>
        <p:spPr bwMode="auto">
          <a:xfrm>
            <a:off x="10890" y="6069520"/>
            <a:ext cx="471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мин. </a:t>
            </a:r>
            <a:r>
              <a:rPr lang="ru-RU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397795" y="4129367"/>
            <a:ext cx="288032" cy="151216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88245" y="2471272"/>
            <a:ext cx="251520" cy="122413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pic>
        <p:nvPicPr>
          <p:cNvPr id="2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42" y="644777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5"/>
          <p:cNvSpPr>
            <a:spLocks noChangeArrowheads="1"/>
          </p:cNvSpPr>
          <p:nvPr/>
        </p:nvSpPr>
        <p:spPr bwMode="auto">
          <a:xfrm>
            <a:off x="-29854" y="822551"/>
            <a:ext cx="8893621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Карта целевого состояния процесса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публикации информационных материалов об образовательных событиях МБДОУ «ДС №23» в сети интернет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43608" y="2000249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2397976" y="292494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5807015" y="2856560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8428037" y="2794761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933468" y="1989950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007292" y="1966761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/>
              <a:t>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22946" y="3985617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4</a:t>
            </a:r>
            <a:r>
              <a:rPr lang="ru-RU" sz="1200" b="1" dirty="0"/>
              <a:t> </a:t>
            </a:r>
          </a:p>
        </p:txBody>
      </p:sp>
      <p:sp>
        <p:nvSpPr>
          <p:cNvPr id="45" name="Облако 44">
            <a:extLst>
              <a:ext uri="{FF2B5EF4-FFF2-40B4-BE49-F238E27FC236}">
                <a16:creationId xmlns:a16="http://schemas.microsoft.com/office/drawing/2014/main" id="{9ACCF01B-3199-413F-BB8D-FAEC7F3795E3}"/>
              </a:ext>
            </a:extLst>
          </p:cNvPr>
          <p:cNvSpPr/>
          <p:nvPr/>
        </p:nvSpPr>
        <p:spPr>
          <a:xfrm>
            <a:off x="5222178" y="2096997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46" name="Облако 45">
            <a:extLst>
              <a:ext uri="{FF2B5EF4-FFF2-40B4-BE49-F238E27FC236}">
                <a16:creationId xmlns:a16="http://schemas.microsoft.com/office/drawing/2014/main" id="{E460C5E6-5047-4C75-8C7B-4DE90D77B07D}"/>
              </a:ext>
            </a:extLst>
          </p:cNvPr>
          <p:cNvSpPr/>
          <p:nvPr/>
        </p:nvSpPr>
        <p:spPr>
          <a:xfrm>
            <a:off x="5725026" y="2361008"/>
            <a:ext cx="674770" cy="318720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47" name="Облако 46">
            <a:extLst>
              <a:ext uri="{FF2B5EF4-FFF2-40B4-BE49-F238E27FC236}">
                <a16:creationId xmlns:a16="http://schemas.microsoft.com/office/drawing/2014/main" id="{7710A555-C240-441B-877A-74BA51DF6CA7}"/>
              </a:ext>
            </a:extLst>
          </p:cNvPr>
          <p:cNvSpPr/>
          <p:nvPr/>
        </p:nvSpPr>
        <p:spPr>
          <a:xfrm>
            <a:off x="8273326" y="2287491"/>
            <a:ext cx="631935" cy="351615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FCFCEC-6A8A-4879-960C-08B3AEDF6CD5}"/>
              </a:ext>
            </a:extLst>
          </p:cNvPr>
          <p:cNvSpPr txBox="1"/>
          <p:nvPr/>
        </p:nvSpPr>
        <p:spPr>
          <a:xfrm>
            <a:off x="4895129" y="3941657"/>
            <a:ext cx="316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Предложения по улучшению</a:t>
            </a: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692204"/>
              </p:ext>
            </p:extLst>
          </p:nvPr>
        </p:nvGraphicFramePr>
        <p:xfrm>
          <a:off x="4090181" y="4360589"/>
          <a:ext cx="4859729" cy="137157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59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alt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утверждение плана-графика представления информационных материалов.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чек-листа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подготовке к публикации информации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Согласование канала передачи информации по средствам сети интернет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 стандарта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процесса публикации информационных материалов об образовательных событиях в сети «Интернет»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3" name="Облако 52">
            <a:extLst>
              <a:ext uri="{FF2B5EF4-FFF2-40B4-BE49-F238E27FC236}">
                <a16:creationId xmlns:a16="http://schemas.microsoft.com/office/drawing/2014/main" id="{9ACCF01B-3199-413F-BB8D-FAEC7F3795E3}"/>
              </a:ext>
            </a:extLst>
          </p:cNvPr>
          <p:cNvSpPr/>
          <p:nvPr/>
        </p:nvSpPr>
        <p:spPr>
          <a:xfrm>
            <a:off x="188245" y="4008059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</a:t>
            </a:r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097842"/>
              </p:ext>
            </p:extLst>
          </p:nvPr>
        </p:nvGraphicFramePr>
        <p:xfrm>
          <a:off x="515888" y="2445834"/>
          <a:ext cx="1751856" cy="144813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989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Сотрудники ДОУ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Получение поручения о размещении информации </a:t>
                      </a:r>
                    </a:p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мин.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330383"/>
              </p:ext>
            </p:extLst>
          </p:nvPr>
        </p:nvGraphicFramePr>
        <p:xfrm>
          <a:off x="2937377" y="2450628"/>
          <a:ext cx="2515655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15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Сотрудники ДОУ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Сбор фото, видео и текстовой информации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мин.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218314"/>
              </p:ext>
            </p:extLst>
          </p:nvPr>
        </p:nvGraphicFramePr>
        <p:xfrm>
          <a:off x="6452833" y="2510706"/>
          <a:ext cx="1751856" cy="1267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Сотрудники ДОУ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Передача информации администратору сайта и сообщества ВК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399188"/>
              </p:ext>
            </p:extLst>
          </p:nvPr>
        </p:nvGraphicFramePr>
        <p:xfrm>
          <a:off x="468487" y="4438812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Сотрудники ДОУ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Публикация информации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Облако 29">
            <a:extLst>
              <a:ext uri="{FF2B5EF4-FFF2-40B4-BE49-F238E27FC236}">
                <a16:creationId xmlns:a16="http://schemas.microsoft.com/office/drawing/2014/main" id="{7710A555-C240-441B-877A-74BA51DF6CA7}"/>
              </a:ext>
            </a:extLst>
          </p:cNvPr>
          <p:cNvSpPr/>
          <p:nvPr/>
        </p:nvSpPr>
        <p:spPr>
          <a:xfrm>
            <a:off x="2529381" y="2373206"/>
            <a:ext cx="631935" cy="351615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33" name="Облако 32">
            <a:extLst>
              <a:ext uri="{FF2B5EF4-FFF2-40B4-BE49-F238E27FC236}">
                <a16:creationId xmlns:a16="http://schemas.microsoft.com/office/drawing/2014/main" id="{9ACCF01B-3199-413F-BB8D-FAEC7F3795E3}"/>
              </a:ext>
            </a:extLst>
          </p:cNvPr>
          <p:cNvSpPr/>
          <p:nvPr/>
        </p:nvSpPr>
        <p:spPr>
          <a:xfrm>
            <a:off x="2029330" y="2118181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34" name="Облако 33">
            <a:extLst>
              <a:ext uri="{FF2B5EF4-FFF2-40B4-BE49-F238E27FC236}">
                <a16:creationId xmlns:a16="http://schemas.microsoft.com/office/drawing/2014/main" id="{E460C5E6-5047-4C75-8C7B-4DE90D77B07D}"/>
              </a:ext>
            </a:extLst>
          </p:cNvPr>
          <p:cNvSpPr/>
          <p:nvPr/>
        </p:nvSpPr>
        <p:spPr>
          <a:xfrm>
            <a:off x="101931" y="4379574"/>
            <a:ext cx="674770" cy="318720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521006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717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7</a:t>
            </a:fld>
            <a:endParaRPr lang="ru-RU" sz="1400"/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055360"/>
              </p:ext>
            </p:extLst>
          </p:nvPr>
        </p:nvGraphicFramePr>
        <p:xfrm>
          <a:off x="143319" y="1089185"/>
          <a:ext cx="8831416" cy="5740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1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6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Проблема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Мероприятия  по решению проблемы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Ответственный</a:t>
                      </a:r>
                      <a:r>
                        <a:rPr lang="ru-RU" sz="1400" baseline="0" dirty="0"/>
                        <a:t> </a:t>
                      </a:r>
                      <a:endParaRPr lang="ru-RU" sz="14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срок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altLang="ru-RU" sz="1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Временные затраты и лишние перемещения старшего воспитателя при оповещении педагогических работников.</a:t>
                      </a: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утверждение плана-графика предоставления информационных материалов  об образовательных событиях для публикации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сайте, в социальных сетях.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Музурова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Е.Ф.</a:t>
                      </a:r>
                    </a:p>
                    <a:p>
                      <a:pPr algn="just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07.04.2025гпо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10.04.2025г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Временные затраты администратора на ожидание информации от педагогов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Согласование канала передачи информации по электронным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средствам связи, рассылка по нему-плана-графика и получение по нему информационных материалов от педагогов.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Музыкальный руководитель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Кистанова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 (администратор сайта и социальных групп)</a:t>
                      </a: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07.04.2025гпо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10.04.2025г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Перепроизводство (избыточность) разно-стилевое оформление представляемых материалов педагогами. </a:t>
                      </a: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чек-листа по подготовке к публикации информационных материалов для педагогов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Свистёлка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О.Н.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07.04.2025</a:t>
                      </a:r>
                    </a:p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20.04.2025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Временные затраты на процесс публикации информации.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defRPr/>
                      </a:pPr>
                      <a:endParaRPr lang="ru-RU" alt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стандарта процесса публикации информационных материалов об образовательных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событиях в сети «Интернет»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Музурова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Е.Ф.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Музыкальный руководитель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Кистанова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 (администратор сайта и социальных групп)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96072"/>
                  </a:ext>
                </a:extLst>
              </a:tr>
            </a:tbl>
          </a:graphicData>
        </a:graphic>
      </p:graphicFrame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494851" y="655723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597656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Заголовок 1"/>
          <p:cNvSpPr>
            <a:spLocks noGrp="1"/>
          </p:cNvSpPr>
          <p:nvPr>
            <p:ph type="title"/>
          </p:nvPr>
        </p:nvSpPr>
        <p:spPr>
          <a:xfrm>
            <a:off x="483844" y="959978"/>
            <a:ext cx="8229600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>
                <a:solidFill>
                  <a:srgbClr val="0070C0"/>
                </a:solidFill>
              </a:rPr>
              <a:t>Достигнутые результаты (было и стало) </a:t>
            </a:r>
          </a:p>
        </p:txBody>
      </p:sp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461606" y="1484784"/>
            <a:ext cx="8229600" cy="461665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2400" b="1" dirty="0">
                <a:solidFill>
                  <a:srgbClr val="00B0F0"/>
                </a:solidFill>
              </a:rPr>
              <a:t>Время протекания процесса:</a:t>
            </a:r>
            <a:r>
              <a:rPr lang="en-US" altLang="ru-RU" sz="2400" b="1" dirty="0">
                <a:solidFill>
                  <a:srgbClr val="00B0F0"/>
                </a:solidFill>
                <a:latin typeface="Franklin Gothic Book" pitchFamily="34" charset="0"/>
              </a:rPr>
              <a:t> </a:t>
            </a:r>
            <a:endParaRPr lang="ru-RU" altLang="ru-RU" sz="2400" b="1" dirty="0">
              <a:solidFill>
                <a:srgbClr val="00B0F0"/>
              </a:solidFill>
            </a:endParaRP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3995617-6FF0-4B41-9B11-82E5C3F61D0B}" type="slidenum">
              <a:rPr lang="ru-RU" altLang="ru-RU" smtClean="0">
                <a:latin typeface="Arial" charset="0"/>
              </a:rPr>
              <a:pPr eaLnBrk="0" hangingPunct="0"/>
              <a:t>8</a:t>
            </a:fld>
            <a:endParaRPr lang="ru-RU" altLang="ru-RU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420892"/>
            <a:ext cx="3714750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БЫЛО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dirty="0">
                <a:solidFill>
                  <a:srgbClr val="2992A7"/>
                </a:solidFill>
                <a:latin typeface="+mn-lt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solidFill>
                  <a:srgbClr val="2992A7"/>
                </a:solidFill>
                <a:latin typeface="+mn-lt"/>
                <a:cs typeface="Arial" panose="020B0604020202020204" pitchFamily="34" charset="0"/>
              </a:rPr>
              <a:t>60 мин.</a:t>
            </a:r>
            <a:endParaRPr lang="ru-RU" sz="2800" dirty="0">
              <a:solidFill>
                <a:srgbClr val="2992A7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3"/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5654" y="2342492"/>
            <a:ext cx="371475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СТАЛО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dirty="0" smtClean="0">
                <a:solidFill>
                  <a:srgbClr val="0B7B87"/>
                </a:solidFill>
                <a:cs typeface="Arial" panose="020B0604020202020204" pitchFamily="34" charset="0"/>
              </a:rPr>
              <a:t>30 мин.</a:t>
            </a:r>
            <a:endParaRPr lang="ru-RU" sz="2800" dirty="0">
              <a:solidFill>
                <a:srgbClr val="0B7B87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59" name="Прямоугольник 23"/>
          <p:cNvSpPr>
            <a:spLocks noChangeArrowheads="1"/>
          </p:cNvSpPr>
          <p:nvPr/>
        </p:nvSpPr>
        <p:spPr bwMode="auto">
          <a:xfrm>
            <a:off x="611560" y="4077072"/>
            <a:ext cx="7704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ЭКОНОМИЯ ВРЕМЕНИ </a:t>
            </a:r>
            <a:r>
              <a:rPr lang="ru-RU" altLang="ru-RU" b="1" dirty="0" smtClean="0">
                <a:solidFill>
                  <a:srgbClr val="002060"/>
                </a:solidFill>
              </a:rPr>
              <a:t>50 %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534873" y="2953970"/>
            <a:ext cx="1501379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31647" y="3789042"/>
            <a:ext cx="6429375" cy="119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02939" y="4452217"/>
            <a:ext cx="838386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СНИЖЕНИЕ ВРЕМЕННЫХ ПОТЕРЬ  ЗА СЧЕТ </a:t>
            </a:r>
            <a:endParaRPr lang="ru-RU" sz="16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канала передачи информации по электронным средствам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связи.</a:t>
            </a:r>
          </a:p>
          <a:p>
            <a:pPr algn="just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Рассылки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нему, разработанного плана-графика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нему информационных материалов от педагогов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чек-листа по подготовке к публикации информационных материалов 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педагогов.</a:t>
            </a:r>
          </a:p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стандарта процесса публикации информационных материалов об образовательных событиях в сети «Интернет»</a:t>
            </a:r>
          </a:p>
          <a:p>
            <a:pPr algn="just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2992A7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45" y="6477729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43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9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реализации проекта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38472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 канал передачи информации посредством сети «Интернет».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 план-график предоставления информационных материалов.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стандарт процесса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информационных материалов об образовательных событиях в сети интернет для педагогов.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стандарт процесса публикации информационных материалов об образовательных событиях в сети интернет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администратора официального сайта и сообщества ВК.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831999" y="3314548"/>
            <a:ext cx="7624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0777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1050</Words>
  <Application>Microsoft Office PowerPoint</Application>
  <PresentationFormat>Экран (4:3)</PresentationFormat>
  <Paragraphs>215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Franklin Gothic Book</vt:lpstr>
      <vt:lpstr>Times New Roman</vt:lpstr>
      <vt:lpstr>Тема Office</vt:lpstr>
      <vt:lpstr>think-cell Slide</vt:lpstr>
      <vt:lpstr>Челябинская область</vt:lpstr>
      <vt:lpstr>Презентация PowerPoint</vt:lpstr>
      <vt:lpstr>Презентация PowerPoint</vt:lpstr>
      <vt:lpstr>Презентация PowerPoint</vt:lpstr>
      <vt:lpstr>Челябинская область</vt:lpstr>
      <vt:lpstr>Презентация PowerPoint</vt:lpstr>
      <vt:lpstr>Презентация PowerPoint</vt:lpstr>
      <vt:lpstr>Достигнутые результаты (было и стало) </vt:lpstr>
      <vt:lpstr>Челябинская область</vt:lpstr>
      <vt:lpstr>Челябинская область</vt:lpstr>
      <vt:lpstr>Презентация PowerPoint</vt:lpstr>
      <vt:lpstr>Презентация PowerPoint</vt:lpstr>
      <vt:lpstr> Стандарт процесса  «Оптимизация процесса публикации информационных материалов об образовательных событиях МБДОУ «ДС №23» в сети интернет»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Анастасия Прудникова</cp:lastModifiedBy>
  <cp:revision>177</cp:revision>
  <cp:lastPrinted>2019-04-25T09:14:46Z</cp:lastPrinted>
  <dcterms:created xsi:type="dcterms:W3CDTF">2018-08-20T14:01:12Z</dcterms:created>
  <dcterms:modified xsi:type="dcterms:W3CDTF">2025-05-13T05:53:04Z</dcterms:modified>
</cp:coreProperties>
</file>