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26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20.jpeg"/><Relationship Id="rId10" Type="http://schemas.openxmlformats.org/officeDocument/2006/relationships/image" Target="../media/image33.png"/><Relationship Id="rId4" Type="http://schemas.openxmlformats.org/officeDocument/2006/relationships/image" Target="../media/image19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№23»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карты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Юзеева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766358" y="3257781"/>
            <a:ext cx="762401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эвакуации детей и сотрудников МБДОУ «ДС №23» при срабатывании АПС»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2025_г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Разработан алгоритм эвакуации, доступный пониманию детей разного возраста;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Разработан алгоритм эвакуации сотрудников ДОУ – визуализированный;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Сокращены временные затраты на эвакуацию.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03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323528" y="67894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До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7808A9F0-B84D-443A-824D-519B8F07DC2C}"/>
              </a:ext>
            </a:extLst>
          </p:cNvPr>
          <p:cNvSpPr txBox="1">
            <a:spLocks/>
          </p:cNvSpPr>
          <p:nvPr/>
        </p:nvSpPr>
        <p:spPr>
          <a:xfrm>
            <a:off x="4283704" y="769744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FF0000"/>
                </a:solidFill>
              </a:rPr>
              <a:t>После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sun9-14.userapi.com/s/v1/ig2/5ofgyszrl7uPEr4TxP-qbKbCQr08Lev00_JxZlcT5314pkKihEAvABQZcsryapREErvXyyFgAkVnmdkc2LUlWrR9.jpg?quality=95&amp;as=32x43,48x64,72x96,108x144,160x213,240x320,360x480,480x640,540x720,640x853,720x960,1080x1440,1280x1707,1440x1920,1920x2560&amp;from=bu&amp;u=4VwVn3eWW5cVdd5iBn792nVurmDGc02FiMmo24qnOws&amp;cs=1620x21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196" y="1331818"/>
            <a:ext cx="1574524" cy="20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5.userapi.com/s/v1/if2/1caFejc9w-WPPMxdiT4ufC_FK_eeNNHV9busElBX6U3euz_T2hcHo5-f5yYlcEczlCR9XtKkpdOUAxWBinPJcKQc.jpg?quality=95&amp;as=32x24,48x36,72x54,108x81,160x120,240x180,360x270,480x360,540x405,640x480,720x540,1080x810,1280x960,1440x1080,2560x1920&amp;from=bu&amp;u=yy382tNj6toRUFgYQCjwl2LV2IH9B6ifk4ma_2gUj7w&amp;cs=2560x19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14" y="4129873"/>
            <a:ext cx="1831627" cy="137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3.userapi.com/s/v1/ig2/q7In-pcWSt-0j3FLyRF23Tx3V5xgbfsL8nCOkc40ojDHTV95C1FODwdDz0lq8wvtpWA6MllmvUgjus7cdwdwKIEG.jpg?quality=95&amp;as=32x43,48x64,72x96,108x144,160x213,240x320,360x480,480x640,540x720,640x853,720x960,1080x1440,1280x1707,1440x1920,1920x2560&amp;from=bu&amp;u=p5E96HNl-AQB54acgMl3oF5T5tOl6NSyDw_JtNNjTgI&amp;cs=1620x2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32381"/>
            <a:ext cx="1755740" cy="234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9.userapi.com/s/v1/ig2/HZloHpJcr6WRE32nv1fHPtPOL6WN9crg2Xekv8aiIdzkdzhyOLmZENqvTA0TbOb5oXO3j4o4qByPirgM-y3NsBqi.jpg?quality=95&amp;as=32x43,48x64,72x96,108x144,160x213,240x320,360x480,480x640,540x720,640x853,720x960,1080x1440,1280x1707,1440x1920,1920x2560&amp;from=bu&amp;u=obocmRrS1Vu0zxWjPw_EtVtO7ZKAUwsymUzwQXqtIcU&amp;cs=1620x21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55" y="3877806"/>
            <a:ext cx="1649049" cy="219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64.userapi.com/s/v1/ig2/s6rCTivrlHEbZgncDsPRqgduPAiJC4cpmgWwy9OFTZFFLM27y304UHZuCCt15PvnJBN-Q2VIRl5anWCsgZxT7RRC.jpg?quality=95&amp;as=32x43,48x64,72x96,108x144,160x213,240x320,360x480,480x640,540x720,640x853,720x960,1080x1440,1280x1707,1440x1920,1920x2560&amp;from=bu&amp;u=8s9TPNxXchwCgdKPWj80x1VQEBLfEC677tiBTqha1io&amp;cs=1620x216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97" y="1385058"/>
            <a:ext cx="1642315" cy="21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un13-2.userapi.com/s/v1/ig2/PBuQUPQwTWEMc1HUn_eztjT3WKLgxrYSU4u0T7o1rkCh0iJVUqo5ee0L72WIB0_HuHqA_LVVY9z58N4CqRsCrYGK.jpg?quality=95&amp;as=32x43,48x64,72x96,108x144,160x213,240x320,360x480,480x640,540x720,640x853,720x960,1080x1440,1280x1707,1440x1920,1920x2560&amp;from=bu&amp;u=q8wA-kjVAVCHAZBxnaDRq7ZoSi0TTj6gIX1vl0cVDGg&amp;cs=1620x216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86" y="1354700"/>
            <a:ext cx="1690679" cy="225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un9-55.userapi.com/s/v1/ig2/Ujz-guOm6zDgmEehI5fotOSd2Oet--D5_xPZXyUvIbrh237e5LaPArzuUliAU4rYYgQOR_zaAbkCFlWuXZ5xccn_.jpg?quality=95&amp;as=32x43,48x64,72x96,108x144,160x213,240x320,360x480,480x640,540x720,640x853,720x960,1080x1440,1280x1707,1440x1920,1920x2560&amp;from=bu&amp;u=9Ra5FK9mmoNaulZUBu18ld_zSpqHaEHe5Uqk-D3wHHE&amp;cs=1620x21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36" y="3865921"/>
            <a:ext cx="1666876" cy="22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un9-77.userapi.com/s/v1/ig2/lzT7icCV61-4O9GMOtDVBmwsSGjkclBlp26qGUROuFxCYc933_dWiI9PYJV1LkKXshZbDySZ3R993wMEPlpJJ51X.jpg?quality=95&amp;as=32x43,48x64,72x96,108x144,160x213,240x320,360x480,480x640,540x720,640x853,720x960,1080x1440,1280x1707,1440x1920,1920x2560&amp;from=bu&amp;u=p0bpvM7bmbnAc51i5-vfBMxWIbBmXCRAEZT2eUdralM&amp;cs=1620x216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86" y="3836070"/>
            <a:ext cx="1713015" cy="22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4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2701447" y="468383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303" y="1566092"/>
            <a:ext cx="2492896" cy="1869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1569" y="1567860"/>
            <a:ext cx="2514961" cy="1886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03" y="3809177"/>
            <a:ext cx="3859193" cy="28943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24" y="1155883"/>
            <a:ext cx="3838752" cy="26020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0" y="3891392"/>
            <a:ext cx="3664024" cy="27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4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B4BCE5-C890-4D1E-9F18-8F0E05A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687" y="6360982"/>
            <a:ext cx="2133600" cy="365125"/>
          </a:xfrm>
        </p:spPr>
        <p:txBody>
          <a:bodyPr/>
          <a:lstStyle/>
          <a:p>
            <a:fld id="{C33C34FD-A43B-634A-9B8C-9626670F7CE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82F2A4-982E-4AE2-B3B2-6E9E951DDA85}"/>
              </a:ext>
            </a:extLst>
          </p:cNvPr>
          <p:cNvSpPr/>
          <p:nvPr/>
        </p:nvSpPr>
        <p:spPr>
          <a:xfrm>
            <a:off x="78574" y="1586531"/>
            <a:ext cx="2412274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302F457-5E7F-41D4-B725-3E2A6E398EBC}"/>
              </a:ext>
            </a:extLst>
          </p:cNvPr>
          <p:cNvSpPr/>
          <p:nvPr/>
        </p:nvSpPr>
        <p:spPr>
          <a:xfrm>
            <a:off x="869001" y="2936654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8">
            <a:extLst>
              <a:ext uri="{FF2B5EF4-FFF2-40B4-BE49-F238E27FC236}">
                <a16:creationId xmlns:a16="http://schemas.microsoft.com/office/drawing/2014/main" id="{97D22034-4C4E-4EB6-AF86-C84C633C2DB0}"/>
              </a:ext>
            </a:extLst>
          </p:cNvPr>
          <p:cNvSpPr>
            <a:spLocks/>
          </p:cNvSpPr>
          <p:nvPr/>
        </p:nvSpPr>
        <p:spPr bwMode="auto">
          <a:xfrm>
            <a:off x="3190646" y="5987506"/>
            <a:ext cx="241227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Собрать воспитанников, дать указания к эвакуации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8">
            <a:extLst>
              <a:ext uri="{FF2B5EF4-FFF2-40B4-BE49-F238E27FC236}">
                <a16:creationId xmlns:a16="http://schemas.microsoft.com/office/drawing/2014/main" id="{A43E56DC-0466-41D7-B6CE-7E53F06EBD69}"/>
              </a:ext>
            </a:extLst>
          </p:cNvPr>
          <p:cNvSpPr>
            <a:spLocks/>
          </p:cNvSpPr>
          <p:nvPr/>
        </p:nvSpPr>
        <p:spPr bwMode="auto">
          <a:xfrm>
            <a:off x="6142205" y="6010774"/>
            <a:ext cx="25387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Приступить к эвакуации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8">
            <a:extLst>
              <a:ext uri="{FF2B5EF4-FFF2-40B4-BE49-F238E27FC236}">
                <a16:creationId xmlns:a16="http://schemas.microsoft.com/office/drawing/2014/main" id="{09548145-737E-4DE1-A226-0AC20569DBD7}"/>
              </a:ext>
            </a:extLst>
          </p:cNvPr>
          <p:cNvSpPr>
            <a:spLocks/>
          </p:cNvSpPr>
          <p:nvPr/>
        </p:nvSpPr>
        <p:spPr bwMode="auto">
          <a:xfrm>
            <a:off x="1562085" y="2948274"/>
            <a:ext cx="255532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о причинах срабатывания АПС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6C1A7CEA-79E7-4C37-9F2D-2381A1712774}"/>
              </a:ext>
            </a:extLst>
          </p:cNvPr>
          <p:cNvSpPr>
            <a:spLocks/>
          </p:cNvSpPr>
          <p:nvPr/>
        </p:nvSpPr>
        <p:spPr bwMode="auto">
          <a:xfrm>
            <a:off x="6695231" y="3163200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Построиться в месте сбора, сделать доклад 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8">
            <a:extLst>
              <a:ext uri="{FF2B5EF4-FFF2-40B4-BE49-F238E27FC236}">
                <a16:creationId xmlns:a16="http://schemas.microsoft.com/office/drawing/2014/main" id="{8520E2C6-3A2E-4D78-BEBF-7BFF53FAEBBC}"/>
              </a:ext>
            </a:extLst>
          </p:cNvPr>
          <p:cNvSpPr>
            <a:spLocks/>
          </p:cNvSpPr>
          <p:nvPr/>
        </p:nvSpPr>
        <p:spPr bwMode="auto">
          <a:xfrm>
            <a:off x="433016" y="5968465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Взять необходимую документацию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C97AEB70-9EA9-4C57-BE5C-E52F6A8F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08ECF60-A420-4D5F-A982-55BD96D8DA40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5C2AB8E-0282-4FE1-AE9C-E817C65D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E10DFFA-228E-4B8F-9ED3-026F59A0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4" y="767536"/>
            <a:ext cx="8840644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эвакуации детей и сотрудников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«ДС №23» при срабатывании АПС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CDC8EC71-4E0C-42CD-A90D-C75F31F5D7F0}"/>
              </a:ext>
            </a:extLst>
          </p:cNvPr>
          <p:cNvSpPr/>
          <p:nvPr/>
        </p:nvSpPr>
        <p:spPr>
          <a:xfrm rot="16200000">
            <a:off x="2197709" y="4619118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8027A5E-D40B-4C57-81E0-5FAC1D5CD31C}"/>
              </a:ext>
            </a:extLst>
          </p:cNvPr>
          <p:cNvSpPr/>
          <p:nvPr/>
        </p:nvSpPr>
        <p:spPr>
          <a:xfrm rot="16200000">
            <a:off x="5599454" y="4832502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15332" y="1592040"/>
            <a:ext cx="2330821" cy="1753722"/>
            <a:chOff x="0" y="0"/>
            <a:chExt cx="3867150" cy="1839280"/>
          </a:xfrm>
        </p:grpSpPr>
        <p:pic>
          <p:nvPicPr>
            <p:cNvPr id="30" name="Рисунок 29" descr="Picture backgroun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0"/>
              <a:ext cx="2124075" cy="142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Выгнутая влево стрелка 30"/>
            <p:cNvSpPr/>
            <p:nvPr/>
          </p:nvSpPr>
          <p:spPr>
            <a:xfrm rot="16200000">
              <a:off x="1462087" y="1100138"/>
              <a:ext cx="521019" cy="957265"/>
            </a:xfrm>
            <a:prstGeom prst="curv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2" name="Рисунок 31" descr="Picture backgroun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1303655" cy="123761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239277" y="3970519"/>
            <a:ext cx="1398270" cy="2040255"/>
            <a:chOff x="0" y="0"/>
            <a:chExt cx="1398270" cy="2040255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8270" cy="2040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1200150"/>
              <a:ext cx="204470" cy="277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75" y="600075"/>
              <a:ext cx="417195" cy="4495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Группа 36"/>
          <p:cNvGrpSpPr/>
          <p:nvPr/>
        </p:nvGrpSpPr>
        <p:grpSpPr>
          <a:xfrm>
            <a:off x="2951228" y="3904335"/>
            <a:ext cx="3185875" cy="1956983"/>
            <a:chOff x="0" y="0"/>
            <a:chExt cx="4298315" cy="2352675"/>
          </a:xfrm>
        </p:grpSpPr>
        <p:pic>
          <p:nvPicPr>
            <p:cNvPr id="38" name="Рисунок 37" descr="Picture background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00"/>
              <a:ext cx="3181350" cy="169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0"/>
              <a:ext cx="1231265" cy="1142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Овал 39"/>
            <p:cNvSpPr/>
            <p:nvPr/>
          </p:nvSpPr>
          <p:spPr>
            <a:xfrm>
              <a:off x="1304925" y="1790700"/>
              <a:ext cx="514350" cy="56197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417548" y="4173765"/>
            <a:ext cx="1867470" cy="1609378"/>
            <a:chOff x="0" y="0"/>
            <a:chExt cx="3590925" cy="275018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0"/>
              <a:ext cx="3448050" cy="2750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Рисунок 43" descr="Picture background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69606">
              <a:off x="0" y="800100"/>
              <a:ext cx="428625" cy="428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866ECA75-1974-466E-A76F-CFC23C641FEF}"/>
              </a:ext>
            </a:extLst>
          </p:cNvPr>
          <p:cNvSpPr/>
          <p:nvPr/>
        </p:nvSpPr>
        <p:spPr>
          <a:xfrm>
            <a:off x="7388434" y="3621302"/>
            <a:ext cx="484632" cy="932609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892167" y="1655648"/>
            <a:ext cx="1961798" cy="1441723"/>
            <a:chOff x="0" y="0"/>
            <a:chExt cx="2895600" cy="271462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216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Овал 46"/>
            <p:cNvSpPr/>
            <p:nvPr/>
          </p:nvSpPr>
          <p:spPr>
            <a:xfrm>
              <a:off x="1447800" y="2095500"/>
              <a:ext cx="752475" cy="61912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ДС 42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299659" y="1586531"/>
            <a:ext cx="2391028" cy="2252824"/>
            <a:chOff x="0" y="0"/>
            <a:chExt cx="2212340" cy="2609850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0550" y="0"/>
              <a:ext cx="1231265" cy="1142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Надпись 2"/>
            <p:cNvSpPr txBox="1">
              <a:spLocks noChangeArrowheads="1"/>
            </p:cNvSpPr>
            <p:nvPr/>
          </p:nvSpPr>
          <p:spPr bwMode="auto">
            <a:xfrm>
              <a:off x="0" y="1409700"/>
              <a:ext cx="2212340" cy="12001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Группа №________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Эвакуировано _______ детей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______ взрослых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Причина эвакуации____________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1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B4BCE5-C890-4D1E-9F18-8F0E05A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687" y="6360982"/>
            <a:ext cx="2133600" cy="365125"/>
          </a:xfrm>
        </p:spPr>
        <p:txBody>
          <a:bodyPr/>
          <a:lstStyle/>
          <a:p>
            <a:fld id="{C33C34FD-A43B-634A-9B8C-9626670F7CE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82F2A4-982E-4AE2-B3B2-6E9E951DDA85}"/>
              </a:ext>
            </a:extLst>
          </p:cNvPr>
          <p:cNvSpPr/>
          <p:nvPr/>
        </p:nvSpPr>
        <p:spPr>
          <a:xfrm>
            <a:off x="78574" y="1586531"/>
            <a:ext cx="2412274" cy="13062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302F457-5E7F-41D4-B725-3E2A6E398EBC}"/>
              </a:ext>
            </a:extLst>
          </p:cNvPr>
          <p:cNvSpPr/>
          <p:nvPr/>
        </p:nvSpPr>
        <p:spPr>
          <a:xfrm>
            <a:off x="869001" y="2936654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8">
            <a:extLst>
              <a:ext uri="{FF2B5EF4-FFF2-40B4-BE49-F238E27FC236}">
                <a16:creationId xmlns:a16="http://schemas.microsoft.com/office/drawing/2014/main" id="{97D22034-4C4E-4EB6-AF86-C84C633C2DB0}"/>
              </a:ext>
            </a:extLst>
          </p:cNvPr>
          <p:cNvSpPr>
            <a:spLocks/>
          </p:cNvSpPr>
          <p:nvPr/>
        </p:nvSpPr>
        <p:spPr bwMode="auto">
          <a:xfrm>
            <a:off x="3190646" y="5987506"/>
            <a:ext cx="241227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В холодную погоду собрать верхнюю одежду или одеяла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8">
            <a:extLst>
              <a:ext uri="{FF2B5EF4-FFF2-40B4-BE49-F238E27FC236}">
                <a16:creationId xmlns:a16="http://schemas.microsoft.com/office/drawing/2014/main" id="{A43E56DC-0466-41D7-B6CE-7E53F06EBD69}"/>
              </a:ext>
            </a:extLst>
          </p:cNvPr>
          <p:cNvSpPr>
            <a:spLocks/>
          </p:cNvSpPr>
          <p:nvPr/>
        </p:nvSpPr>
        <p:spPr bwMode="auto">
          <a:xfrm>
            <a:off x="6142205" y="6010774"/>
            <a:ext cx="25387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Убедиться, что все дети покинули помещение. Приступить к эвакуации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8">
            <a:extLst>
              <a:ext uri="{FF2B5EF4-FFF2-40B4-BE49-F238E27FC236}">
                <a16:creationId xmlns:a16="http://schemas.microsoft.com/office/drawing/2014/main" id="{09548145-737E-4DE1-A226-0AC20569DBD7}"/>
              </a:ext>
            </a:extLst>
          </p:cNvPr>
          <p:cNvSpPr>
            <a:spLocks/>
          </p:cNvSpPr>
          <p:nvPr/>
        </p:nvSpPr>
        <p:spPr bwMode="auto">
          <a:xfrm>
            <a:off x="1562085" y="2948274"/>
            <a:ext cx="255532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Получение информации о причинах срабатывания АПС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6C1A7CEA-79E7-4C37-9F2D-2381A1712774}"/>
              </a:ext>
            </a:extLst>
          </p:cNvPr>
          <p:cNvSpPr>
            <a:spLocks/>
          </p:cNvSpPr>
          <p:nvPr/>
        </p:nvSpPr>
        <p:spPr bwMode="auto">
          <a:xfrm>
            <a:off x="4422892" y="2271160"/>
            <a:ext cx="2145150" cy="3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Построиться в месте сбора.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8">
            <a:extLst>
              <a:ext uri="{FF2B5EF4-FFF2-40B4-BE49-F238E27FC236}">
                <a16:creationId xmlns:a16="http://schemas.microsoft.com/office/drawing/2014/main" id="{8520E2C6-3A2E-4D78-BEBF-7BFF53FAEBBC}"/>
              </a:ext>
            </a:extLst>
          </p:cNvPr>
          <p:cNvSpPr>
            <a:spLocks/>
          </p:cNvSpPr>
          <p:nvPr/>
        </p:nvSpPr>
        <p:spPr bwMode="auto">
          <a:xfrm>
            <a:off x="433016" y="5968465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Закрыть двери и окна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C97AEB70-9EA9-4C57-BE5C-E52F6A8F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08ECF60-A420-4D5F-A982-55BD96D8DA40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5C2AB8E-0282-4FE1-AE9C-E817C65D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E10DFFA-228E-4B8F-9ED3-026F59A0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4" y="767536"/>
            <a:ext cx="8840644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эвакуации детей и сотрудников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«ДС №23» при срабатывании АПС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CDC8EC71-4E0C-42CD-A90D-C75F31F5D7F0}"/>
              </a:ext>
            </a:extLst>
          </p:cNvPr>
          <p:cNvSpPr/>
          <p:nvPr/>
        </p:nvSpPr>
        <p:spPr>
          <a:xfrm rot="16200000">
            <a:off x="3847936" y="4667458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8027A5E-D40B-4C57-81E0-5FAC1D5CD31C}"/>
              </a:ext>
            </a:extLst>
          </p:cNvPr>
          <p:cNvSpPr/>
          <p:nvPr/>
        </p:nvSpPr>
        <p:spPr>
          <a:xfrm rot="16200000">
            <a:off x="6000485" y="4182825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15332" y="1592040"/>
            <a:ext cx="2330821" cy="1753722"/>
            <a:chOff x="0" y="0"/>
            <a:chExt cx="3867150" cy="1839280"/>
          </a:xfrm>
        </p:grpSpPr>
        <p:pic>
          <p:nvPicPr>
            <p:cNvPr id="30" name="Рисунок 29" descr="Picture background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3075" y="0"/>
              <a:ext cx="2124075" cy="1422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Выгнутая влево стрелка 30"/>
            <p:cNvSpPr/>
            <p:nvPr/>
          </p:nvSpPr>
          <p:spPr>
            <a:xfrm rot="16200000">
              <a:off x="1462087" y="1100138"/>
              <a:ext cx="521019" cy="957265"/>
            </a:xfrm>
            <a:prstGeom prst="curved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2" name="Рисунок 31" descr="Picture background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1303655" cy="12376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866ECA75-1974-466E-A76F-CFC23C641FEF}"/>
              </a:ext>
            </a:extLst>
          </p:cNvPr>
          <p:cNvSpPr/>
          <p:nvPr/>
        </p:nvSpPr>
        <p:spPr>
          <a:xfrm>
            <a:off x="8042702" y="3148420"/>
            <a:ext cx="484632" cy="932609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492370" y="1721410"/>
            <a:ext cx="1961798" cy="1441723"/>
            <a:chOff x="0" y="0"/>
            <a:chExt cx="2895600" cy="271462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216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Овал 46"/>
            <p:cNvSpPr/>
            <p:nvPr/>
          </p:nvSpPr>
          <p:spPr>
            <a:xfrm>
              <a:off x="1447800" y="2095500"/>
              <a:ext cx="752475" cy="61912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ДС 42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9922" y="4192987"/>
            <a:ext cx="3555721" cy="1289533"/>
            <a:chOff x="0" y="0"/>
            <a:chExt cx="3903345" cy="1334135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525"/>
              <a:ext cx="838200" cy="13246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Крест 51"/>
            <p:cNvSpPr/>
            <p:nvPr/>
          </p:nvSpPr>
          <p:spPr>
            <a:xfrm>
              <a:off x="923925" y="371475"/>
              <a:ext cx="409575" cy="409575"/>
            </a:xfrm>
            <a:prstGeom prst="plus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3" name="Рисунок 52" descr="Picture background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0"/>
              <a:ext cx="2407920" cy="12941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4531009" y="4263887"/>
            <a:ext cx="1548890" cy="1588279"/>
            <a:chOff x="0" y="0"/>
            <a:chExt cx="1939290" cy="1866900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3910" cy="186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Рисунок 55" descr="Picture background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75" y="657225"/>
              <a:ext cx="1377315" cy="989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Рисунок 56" descr="Picture background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66675"/>
              <a:ext cx="523875" cy="5238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Группа 57"/>
          <p:cNvGrpSpPr/>
          <p:nvPr/>
        </p:nvGrpSpPr>
        <p:grpSpPr>
          <a:xfrm>
            <a:off x="6320855" y="4358196"/>
            <a:ext cx="2559764" cy="1690776"/>
            <a:chOff x="0" y="0"/>
            <a:chExt cx="3984625" cy="1895475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0"/>
              <a:ext cx="1774825" cy="79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504825"/>
              <a:ext cx="2152650" cy="13906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01432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B4BCE5-C890-4D1E-9F18-8F0E05A14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687" y="6360982"/>
            <a:ext cx="2133600" cy="365125"/>
          </a:xfrm>
        </p:spPr>
        <p:txBody>
          <a:bodyPr/>
          <a:lstStyle/>
          <a:p>
            <a:fld id="{C33C34FD-A43B-634A-9B8C-9626670F7CE8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C302F457-5E7F-41D4-B725-3E2A6E398EBC}"/>
              </a:ext>
            </a:extLst>
          </p:cNvPr>
          <p:cNvSpPr/>
          <p:nvPr/>
        </p:nvSpPr>
        <p:spPr>
          <a:xfrm>
            <a:off x="869001" y="2936654"/>
            <a:ext cx="484632" cy="978408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8">
            <a:extLst>
              <a:ext uri="{FF2B5EF4-FFF2-40B4-BE49-F238E27FC236}">
                <a16:creationId xmlns:a16="http://schemas.microsoft.com/office/drawing/2014/main" id="{97D22034-4C4E-4EB6-AF86-C84C633C2DB0}"/>
              </a:ext>
            </a:extLst>
          </p:cNvPr>
          <p:cNvSpPr>
            <a:spLocks/>
          </p:cNvSpPr>
          <p:nvPr/>
        </p:nvSpPr>
        <p:spPr bwMode="auto">
          <a:xfrm>
            <a:off x="3190646" y="5987506"/>
            <a:ext cx="241227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Внимательно выслушать инструкции воспитателя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одзаголовок 8">
            <a:extLst>
              <a:ext uri="{FF2B5EF4-FFF2-40B4-BE49-F238E27FC236}">
                <a16:creationId xmlns:a16="http://schemas.microsoft.com/office/drawing/2014/main" id="{A43E56DC-0466-41D7-B6CE-7E53F06EBD69}"/>
              </a:ext>
            </a:extLst>
          </p:cNvPr>
          <p:cNvSpPr>
            <a:spLocks/>
          </p:cNvSpPr>
          <p:nvPr/>
        </p:nvSpPr>
        <p:spPr bwMode="auto">
          <a:xfrm>
            <a:off x="6142205" y="6010774"/>
            <a:ext cx="253875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 Приступить к эвакуации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8">
            <a:extLst>
              <a:ext uri="{FF2B5EF4-FFF2-40B4-BE49-F238E27FC236}">
                <a16:creationId xmlns:a16="http://schemas.microsoft.com/office/drawing/2014/main" id="{09548145-737E-4DE1-A226-0AC20569DBD7}"/>
              </a:ext>
            </a:extLst>
          </p:cNvPr>
          <p:cNvSpPr>
            <a:spLocks/>
          </p:cNvSpPr>
          <p:nvPr/>
        </p:nvSpPr>
        <p:spPr bwMode="auto">
          <a:xfrm>
            <a:off x="1562085" y="2948274"/>
            <a:ext cx="255532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Получили тревожный сигнал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6C1A7CEA-79E7-4C37-9F2D-2381A1712774}"/>
              </a:ext>
            </a:extLst>
          </p:cNvPr>
          <p:cNvSpPr>
            <a:spLocks/>
          </p:cNvSpPr>
          <p:nvPr/>
        </p:nvSpPr>
        <p:spPr bwMode="auto">
          <a:xfrm>
            <a:off x="4422892" y="2271160"/>
            <a:ext cx="2145150" cy="34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Построиться в месте сбора.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8">
            <a:extLst>
              <a:ext uri="{FF2B5EF4-FFF2-40B4-BE49-F238E27FC236}">
                <a16:creationId xmlns:a16="http://schemas.microsoft.com/office/drawing/2014/main" id="{8520E2C6-3A2E-4D78-BEBF-7BFF53FAEBBC}"/>
              </a:ext>
            </a:extLst>
          </p:cNvPr>
          <p:cNvSpPr>
            <a:spLocks/>
          </p:cNvSpPr>
          <p:nvPr/>
        </p:nvSpPr>
        <p:spPr bwMode="auto">
          <a:xfrm>
            <a:off x="484076" y="6016685"/>
            <a:ext cx="23556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6100" indent="-533400" algn="just">
              <a:lnSpc>
                <a:spcPct val="90000"/>
              </a:lnSpc>
              <a:spcBef>
                <a:spcPts val="100"/>
              </a:spcBef>
              <a:buFont typeface="Arial" charset="0"/>
              <a:buNone/>
            </a:pPr>
            <a:r>
              <a:rPr lang="ru-RU" sz="1200" b="1" dirty="0" smtClean="0">
                <a:solidFill>
                  <a:srgbClr val="193F61"/>
                </a:solidFill>
                <a:latin typeface="Times New Roman" pitchFamily="18" charset="0"/>
                <a:cs typeface="Times New Roman" pitchFamily="18" charset="0"/>
              </a:rPr>
              <a:t>Подойти к воспитателю</a:t>
            </a:r>
            <a:endParaRPr lang="ru-RU" sz="1200" b="1" dirty="0">
              <a:solidFill>
                <a:srgbClr val="193F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C97AEB70-9EA9-4C57-BE5C-E52F6A8F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708ECF60-A420-4D5F-A982-55BD96D8DA40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5C2AB8E-0282-4FE1-AE9C-E817C65D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BE10DFFA-228E-4B8F-9ED3-026F59A0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44" y="767536"/>
            <a:ext cx="8840644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процесса 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эвакуации детей и сотрудников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«ДС №23» при срабатывании АПС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CDC8EC71-4E0C-42CD-A90D-C75F31F5D7F0}"/>
              </a:ext>
            </a:extLst>
          </p:cNvPr>
          <p:cNvSpPr/>
          <p:nvPr/>
        </p:nvSpPr>
        <p:spPr>
          <a:xfrm rot="16200000">
            <a:off x="2948330" y="4575303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8027A5E-D40B-4C57-81E0-5FAC1D5CD31C}"/>
              </a:ext>
            </a:extLst>
          </p:cNvPr>
          <p:cNvSpPr/>
          <p:nvPr/>
        </p:nvSpPr>
        <p:spPr>
          <a:xfrm rot="16200000">
            <a:off x="5717440" y="4722646"/>
            <a:ext cx="484632" cy="781140"/>
          </a:xfrm>
          <a:prstGeom prst="down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866ECA75-1974-466E-A76F-CFC23C641FEF}"/>
              </a:ext>
            </a:extLst>
          </p:cNvPr>
          <p:cNvSpPr/>
          <p:nvPr/>
        </p:nvSpPr>
        <p:spPr>
          <a:xfrm>
            <a:off x="8042702" y="3148420"/>
            <a:ext cx="484632" cy="932609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6622989" y="1781123"/>
            <a:ext cx="1961798" cy="1441723"/>
            <a:chOff x="0" y="0"/>
            <a:chExt cx="2895600" cy="271462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5600" cy="2160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Овал 46"/>
            <p:cNvSpPr/>
            <p:nvPr/>
          </p:nvSpPr>
          <p:spPr>
            <a:xfrm>
              <a:off x="1447800" y="2095500"/>
              <a:ext cx="752475" cy="619125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ДС 42</a:t>
              </a:r>
            </a:p>
          </p:txBody>
        </p:sp>
      </p:grpSp>
      <p:pic>
        <p:nvPicPr>
          <p:cNvPr id="35" name="Рисунок 3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4" y="4249987"/>
            <a:ext cx="2571893" cy="1431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4" y="1450231"/>
            <a:ext cx="1717519" cy="145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Рисунок 36" descr="Picture backgroun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216" y="4472628"/>
            <a:ext cx="996833" cy="123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53" y="4340108"/>
            <a:ext cx="698184" cy="118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54" y="4335143"/>
            <a:ext cx="2428668" cy="1355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8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7F9214-65B7-4DA9-8E70-1F7568E6EF8E}"/>
              </a:ext>
            </a:extLst>
          </p:cNvPr>
          <p:cNvSpPr/>
          <p:nvPr/>
        </p:nvSpPr>
        <p:spPr>
          <a:xfrm>
            <a:off x="683568" y="1099765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 ОО (вкладка Бережливое образование)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784960" y="1617229"/>
            <a:ext cx="7223644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http://mdou23cheb.ucoz.net/index/berezhlivoe_obrazovanie/0-81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95" y="2200995"/>
            <a:ext cx="8177575" cy="459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4762" y="-567032"/>
            <a:ext cx="5708836" cy="8075240"/>
          </a:xfrm>
          <a:prstGeom prst="rect">
            <a:avLst/>
          </a:prstGeom>
        </p:spPr>
      </p:pic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928829" y="204674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123844" y="645612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6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40 сек.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12283"/>
              </p:ext>
            </p:extLst>
          </p:nvPr>
        </p:nvGraphicFramePr>
        <p:xfrm>
          <a:off x="431589" y="2491033"/>
          <a:ext cx="1751856" cy="12804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 причине срабатывания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АПС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сек.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8869"/>
              </p:ext>
            </p:extLst>
          </p:nvPr>
        </p:nvGraphicFramePr>
        <p:xfrm>
          <a:off x="3746687" y="4486772"/>
          <a:ext cx="4978605" cy="19659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7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Временные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затраты педагога, связанные с длительным процессом сбора воспитанников для проведения тренировочной эвакуации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Временные затраты педагога, связанные со сбором необходимой документации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Временные затраты, связанные с лишними движениями сотрудников ДОУ при эвакуации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Временные затраты, связанные с длительным процессом построения воспитанников в месте сбора, доклад педагога. 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06772" y="2450229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97663" y="4439115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4664786" y="4154113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4259491" y="188500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8320881" y="190228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6520476" y="193673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436479" y="747095"/>
            <a:ext cx="825177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эвакуации детей и сотрудников МБДОУ «ДС №23»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срабатывании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02398"/>
              </p:ext>
            </p:extLst>
          </p:nvPr>
        </p:nvGraphicFramePr>
        <p:xfrm>
          <a:off x="2650083" y="2518408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детей около воспитателя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5151"/>
              </p:ext>
            </p:extLst>
          </p:nvPr>
        </p:nvGraphicFramePr>
        <p:xfrm>
          <a:off x="4859338" y="2539810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необходимой документации педагога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41520"/>
              </p:ext>
            </p:extLst>
          </p:nvPr>
        </p:nvGraphicFramePr>
        <p:xfrm>
          <a:off x="7150677" y="2522058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Эвакуация детей и взрослых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86162"/>
              </p:ext>
            </p:extLst>
          </p:nvPr>
        </p:nvGraphicFramePr>
        <p:xfrm>
          <a:off x="792312" y="4655680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в месте сбора,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доклад.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07202" y="204674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37801" y="201845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11037" y="196694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250297" y="421642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472126" y="285235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55784" y="290424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225454" y="2852357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229587" y="5006593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ятно 1 60"/>
          <p:cNvSpPr/>
          <p:nvPr/>
        </p:nvSpPr>
        <p:spPr>
          <a:xfrm>
            <a:off x="106772" y="4192909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527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03663" y="1396386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уровне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36830" y="2618192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уровне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4437" y="3784394"/>
            <a:ext cx="4196035" cy="22266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педагога, связанные с длительным процессом сбора воспитанников для проведения тренировочной эвакуации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 педагога, связанные со сбором необходимой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документации педагога.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Временные затраты, связанные с лишними движениями сотрудников ДОУ при эвакуации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Временные затраты, связанные с длительным процессом построения воспитанников в месте сбора, доклад педагога.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00100" y="5506251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707062" y="5543559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2707062" y="483630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645875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287285"/>
              </p:ext>
            </p:extLst>
          </p:nvPr>
        </p:nvGraphicFramePr>
        <p:xfrm>
          <a:off x="123845" y="1024381"/>
          <a:ext cx="8833888" cy="5700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4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педагога, связанные с длительным процессом сбора воспитанников для проведения тренировочной эвакуации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бегут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вещами в раздевалку. Боятся громкого звука АПС.</a:t>
                      </a:r>
                    </a:p>
                    <a:p>
                      <a:pPr algn="just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Отсутствовали при инструктаже.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эвакуации, доступного пониманию детей разного возраста.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Обозначить место сбора и нанести разметку путей эвакуации в каждой возрастной группе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– 40 сек.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Временные затраты педагога, связанные со сбором необходимой документации педагога.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не ориентируется в документах, нет систематизации.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Маркировка необходимой документации,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полки для неё, обусловленным знаком.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kumimoji="0" lang="ru-RU" alt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</a:t>
                      </a:r>
                      <a:r>
                        <a:rPr kumimoji="0" lang="ru-RU" alt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– 40 сек.</a:t>
                      </a: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затраты, связанные с лишними движениями сотрудников ДОУ при эвакуации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согласованные действия сотрудников.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сотрудников ДОУ.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2 -1 мин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Временные затраты, связанные с длительным процессом построения воспитанников в месте сбора, доклад педагога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согласованные действия сотрудников.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Отсутствовали при инструктаже как дети, так и сотрудники.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эвакуации, доступного пониманию детей разного возраста.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 для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 ДОУ.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30070" y="524614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29" y="33705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17133" y="66112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17424916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10890" y="6069520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 50 сек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397795" y="4129367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-29854" y="822551"/>
            <a:ext cx="889362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Карта целевого состояния процесса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эвакуации детей и сотрудников МБДОУ «ДС №23» при срабатывании АПС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5807015" y="285656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8428037" y="2794761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933468" y="198995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007292" y="1966761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022946" y="39856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4914949" y="2036274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5823038" y="2003466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5507070" y="2447037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4895129" y="3941657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74709"/>
              </p:ext>
            </p:extLst>
          </p:nvPr>
        </p:nvGraphicFramePr>
        <p:xfrm>
          <a:off x="4090181" y="4360589"/>
          <a:ext cx="4859729" cy="17068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59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эвакуации, доступного пониманию детей разного возраста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Обозначить место сбора и нанести разметку путей эвакуации в каждой возрастной группе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Маркировка необходимой документации,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полки для неё, обусловленным знаком.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сотрудников ДОУ.</a:t>
                      </a: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Облако 51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7932264" y="2052573"/>
            <a:ext cx="631935" cy="351615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53" name="Облако 52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8353361" y="2437287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80124"/>
              </p:ext>
            </p:extLst>
          </p:nvPr>
        </p:nvGraphicFramePr>
        <p:xfrm>
          <a:off x="515888" y="2445834"/>
          <a:ext cx="1751856" cy="128049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информации о причине срабатывания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АПС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сек.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13546"/>
              </p:ext>
            </p:extLst>
          </p:nvPr>
        </p:nvGraphicFramePr>
        <p:xfrm>
          <a:off x="2937377" y="2450628"/>
          <a:ext cx="2515655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детей около воспитателя, необходимой документации педагога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мин. 20 сек.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702976"/>
              </p:ext>
            </p:extLst>
          </p:nvPr>
        </p:nvGraphicFramePr>
        <p:xfrm>
          <a:off x="6452833" y="2510706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Эвакуация детей и взрослых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304169"/>
              </p:ext>
            </p:extLst>
          </p:nvPr>
        </p:nvGraphicFramePr>
        <p:xfrm>
          <a:off x="468487" y="4438812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Построение в месте сбора,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доклад.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006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717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83047"/>
              </p:ext>
            </p:extLst>
          </p:nvPr>
        </p:nvGraphicFramePr>
        <p:xfrm>
          <a:off x="131413" y="1307550"/>
          <a:ext cx="8831416" cy="4755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Ответственный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срок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 педагога, связанные с длительным процессом сбора воспитанников для проведения тренировочной эвакуации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эвакуации, доступного пониманию детей разного возраста.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Обозначить место сбора и нанести разметку путей эвакуации в каждой возрастной группе</a:t>
                      </a:r>
                    </a:p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(председатель творческой группы педагогов)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Свистёлка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О.Н.</a:t>
                      </a:r>
                    </a:p>
                    <a:p>
                      <a:pPr algn="just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Совета родителей ДОУ </a:t>
                      </a:r>
                      <a:r>
                        <a:rPr lang="ru-RU" sz="14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Задемидько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О.А.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07.04.2025гпо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20.04.2025г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alt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Временные затраты, связанные с лишними движениями сотрудников ДОУ при эвакуации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визуализированного алгоритма эвакуации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сотрудников ДОУ.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Маркировка необходимой документации,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полки для неё, обусловленным знаком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зав. по АХР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Павлова Т.Н.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Музурова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Е.Ф.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07.04.2025гпо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20.04.2025г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  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и оценка достижения целевых показателей проекта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зав. по АХР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Павлова Т.Н.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 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Музурова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Е.Ф.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20.04.2025</a:t>
                      </a:r>
                    </a:p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27.04.2025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1" y="829723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59765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</a:t>
            </a:r>
            <a:r>
              <a:rPr lang="ru-RU" sz="28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6 мин. 40 сек.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3 мин. 50 сек.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</a:t>
            </a:r>
            <a:r>
              <a:rPr lang="ru-RU" altLang="ru-RU" b="1" dirty="0" smtClean="0">
                <a:solidFill>
                  <a:srgbClr val="002060"/>
                </a:solidFill>
              </a:rPr>
              <a:t>54 %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02938" y="4682708"/>
            <a:ext cx="83838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  <a:endParaRPr lang="ru-RU" sz="16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визуализированного алгоритма эвакуации, доступного пониманию детей разного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и сотрудников ДОУ.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места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нанесения разметки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эвакуации в каждой возрастной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 </a:t>
            </a:r>
          </a:p>
          <a:p>
            <a:pPr algn="just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педагога и полки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неё, обусловленным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2992A7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4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сбора детей и направлений пути эвакуации в групповых помещениях.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полки и необходимую документацию педагога нанесены опознавательные символы.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инструктажи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эвакуации, с опорой на 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азработанный алгоритм эвакуации, доступный пониманию детей разного возраста, во всех возрастных группах.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инструктажи, с опорой на разработанные визуализированные алгоритмы эвакуации, с сотрудниками ДОУ.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размещены на рабочих местах всех сотрудников, а также в групповых помещениях на видном месте для воспитанников.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77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1184</Words>
  <Application>Microsoft Office PowerPoint</Application>
  <PresentationFormat>Экран (4:3)</PresentationFormat>
  <Paragraphs>240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Презентация PowerPoint</vt:lpstr>
      <vt:lpstr>Презентация PowerPoint</vt:lpstr>
      <vt:lpstr> Стандарт процесса  «Оптимизация процесса эвакуации детей и сотрудников  МБДОУ «ДС №23» при срабатывании АПС» </vt:lpstr>
      <vt:lpstr> Стандарт процесса  «Оптимизация процесса эвакуации детей и сотрудников  МБДОУ «ДС №23» при срабатывании АПС» </vt:lpstr>
      <vt:lpstr> Стандарт процесса  «Оптимизация процесса эвакуации детей и сотрудников  МБДОУ «ДС №23» при срабатывании АПС»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Анастасия Прудникова</cp:lastModifiedBy>
  <cp:revision>154</cp:revision>
  <cp:lastPrinted>2019-04-25T09:14:46Z</cp:lastPrinted>
  <dcterms:created xsi:type="dcterms:W3CDTF">2018-08-20T14:01:12Z</dcterms:created>
  <dcterms:modified xsi:type="dcterms:W3CDTF">2025-05-12T08:24:44Z</dcterms:modified>
</cp:coreProperties>
</file>