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306" r:id="rId3"/>
    <p:sldId id="321" r:id="rId4"/>
    <p:sldId id="322" r:id="rId5"/>
    <p:sldId id="307" r:id="rId6"/>
    <p:sldId id="309" r:id="rId7"/>
    <p:sldId id="308" r:id="rId8"/>
    <p:sldId id="310" r:id="rId9"/>
    <p:sldId id="311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0FE"/>
    <a:srgbClr val="ADD1FD"/>
    <a:srgbClr val="A3B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D918-0D48-44D3-9287-CAE1B93EB64A}" type="doc">
      <dgm:prSet loTypeId="urn:microsoft.com/office/officeart/2005/8/layout/pyramid1" loCatId="pyramid" qsTypeId="urn:microsoft.com/office/officeart/2005/8/quickstyle/simple1" qsCatId="simple" csTypeId="urn:microsoft.com/office/officeart/2005/8/colors/accent4_5" csCatId="accent4" phldr="1"/>
      <dgm:spPr/>
    </dgm:pt>
    <dgm:pt modelId="{F014B99B-BC0F-4D51-AA35-03139CBC5BDF}">
      <dgm:prSet phldrT="[Текст]" custT="1"/>
      <dgm:spPr>
        <a:solidFill>
          <a:srgbClr val="0070C0"/>
        </a:solidFill>
      </dgm:spPr>
      <dgm:t>
        <a:bodyPr/>
        <a:lstStyle/>
        <a:p>
          <a:endParaRPr lang="ru-RU" sz="1200" b="1" dirty="0"/>
        </a:p>
        <a:p>
          <a:endParaRPr lang="ru-RU" sz="1200" b="1" dirty="0"/>
        </a:p>
        <a:p>
          <a:endParaRPr lang="ru-RU" sz="1200" b="1" dirty="0"/>
        </a:p>
        <a:p>
          <a:endParaRPr lang="ru-RU" sz="1200" b="1" dirty="0"/>
        </a:p>
        <a:p>
          <a:r>
            <a:rPr lang="ru-RU" sz="1200" b="1" dirty="0">
              <a:solidFill>
                <a:schemeClr val="bg1"/>
              </a:solidFill>
            </a:rPr>
            <a:t>Федеральный </a:t>
          </a:r>
        </a:p>
        <a:p>
          <a:r>
            <a:rPr lang="ru-RU" sz="1200" b="1" dirty="0">
              <a:solidFill>
                <a:schemeClr val="bg1"/>
              </a:solidFill>
            </a:rPr>
            <a:t>уровень</a:t>
          </a:r>
        </a:p>
      </dgm:t>
    </dgm:pt>
    <dgm:pt modelId="{547044BC-B29A-41C2-9396-2C63C92CED4B}" type="parTrans" cxnId="{DF277F6E-5463-4336-ABDE-6CE9BBB5760E}">
      <dgm:prSet/>
      <dgm:spPr/>
      <dgm:t>
        <a:bodyPr/>
        <a:lstStyle/>
        <a:p>
          <a:endParaRPr lang="ru-RU" b="1"/>
        </a:p>
      </dgm:t>
    </dgm:pt>
    <dgm:pt modelId="{310293B5-AF1E-4EB5-9AC5-576D9AB28450}" type="sibTrans" cxnId="{DF277F6E-5463-4336-ABDE-6CE9BBB5760E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/>
            <a:t>Региональный уровень</a:t>
          </a:r>
        </a:p>
      </dgm:t>
    </dgm:pt>
    <dgm:pt modelId="{061A8EDF-95EB-4ED1-B54D-E85549B7DDD2}" type="parTrans" cxnId="{AE28E987-068C-4050-9EA0-6987A9368CE5}">
      <dgm:prSet/>
      <dgm:spPr/>
      <dgm:t>
        <a:bodyPr/>
        <a:lstStyle/>
        <a:p>
          <a:endParaRPr lang="ru-RU" b="1"/>
        </a:p>
      </dgm:t>
    </dgm:pt>
    <dgm:pt modelId="{8A73D853-84E8-4FCE-B4F9-A28E61B55BFC}" type="sibTrans" cxnId="{AE28E987-068C-4050-9EA0-6987A9368CE5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ru-RU" sz="1200" b="1" dirty="0"/>
            <a:t>Уровень ОО</a:t>
          </a:r>
        </a:p>
      </dgm:t>
    </dgm:pt>
    <dgm:pt modelId="{FDF2E5F5-8F13-4FFA-81A9-3BFDEEE2F092}" type="sibTrans" cxnId="{E7AC5795-AE57-4629-9DCD-7B603559995E}">
      <dgm:prSet/>
      <dgm:spPr/>
      <dgm:t>
        <a:bodyPr/>
        <a:lstStyle/>
        <a:p>
          <a:endParaRPr lang="ru-RU" b="1"/>
        </a:p>
      </dgm:t>
    </dgm:pt>
    <dgm:pt modelId="{48549D1C-43AC-47BA-B869-251333E1E3E6}" type="parTrans" cxnId="{E7AC5795-AE57-4629-9DCD-7B603559995E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 presStyleCnt="0">
        <dgm:presLayoutVars>
          <dgm:dir/>
          <dgm:animLvl val="lvl"/>
          <dgm:resizeHandles val="exact"/>
        </dgm:presLayoutVars>
      </dgm:prSet>
      <dgm:spPr/>
    </dgm:pt>
    <dgm:pt modelId="{8E592AC7-B094-488F-86DE-8B46AA43A5F7}" type="pres">
      <dgm:prSet presAssocID="{F014B99B-BC0F-4D51-AA35-03139CBC5BDF}" presName="Name8" presStyleCnt="0"/>
      <dgm:spPr/>
    </dgm:pt>
    <dgm:pt modelId="{47753778-DDCD-4F66-8671-0963E55AC1AB}" type="pres">
      <dgm:prSet presAssocID="{F014B99B-BC0F-4D51-AA35-03139CBC5BD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BBE6D-1C8E-4142-827F-B1B32D20364B}" type="pres">
      <dgm:prSet presAssocID="{F014B99B-BC0F-4D51-AA35-03139CBC5B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09C55-E487-4600-AFD0-8994D3888F22}" type="pres">
      <dgm:prSet presAssocID="{CBB2EDB4-08BF-49DB-9282-C363CE23E3D0}" presName="Name8" presStyleCnt="0"/>
      <dgm:spPr/>
    </dgm:pt>
    <dgm:pt modelId="{7099C5AD-A666-455F-9144-31509FAE35FB}" type="pres">
      <dgm:prSet presAssocID="{CBB2EDB4-08BF-49DB-9282-C363CE23E3D0}" presName="level" presStyleLbl="node1" presStyleIdx="1" presStyleCnt="3" custLinFactNeighborX="-179" custLinFactNeighborY="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4A9E2-4365-4891-A563-4210D9FE6047}" type="pres">
      <dgm:prSet presAssocID="{CBB2EDB4-08BF-49DB-9282-C363CE23E3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420A-6794-4210-A8DC-A681DFE94B26}" type="pres">
      <dgm:prSet presAssocID="{8380A261-4409-4C6B-8A07-0D64C5422F6D}" presName="Name8" presStyleCnt="0"/>
      <dgm:spPr/>
    </dgm:pt>
    <dgm:pt modelId="{3405B94A-B110-4EB0-B99D-680A85764021}" type="pres">
      <dgm:prSet presAssocID="{8380A261-4409-4C6B-8A07-0D64C5422F6D}" presName="level" presStyleLbl="node1" presStyleIdx="2" presStyleCnt="3" custLinFactNeighborX="1216" custLinFactNeighborY="3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89FCB-B92C-4A52-BB06-4A95FA62001B}" type="pres">
      <dgm:prSet presAssocID="{8380A261-4409-4C6B-8A07-0D64C5422F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2952A2-E36A-4C36-9F3E-BBB3A16BEAFF}" type="presOf" srcId="{CBB2EDB4-08BF-49DB-9282-C363CE23E3D0}" destId="{7099C5AD-A666-455F-9144-31509FAE35FB}" srcOrd="0" destOrd="0" presId="urn:microsoft.com/office/officeart/2005/8/layout/pyramid1"/>
    <dgm:cxn modelId="{792CBD91-D1FA-4645-B0E6-1E344FDF5B5F}" type="presOf" srcId="{F014B99B-BC0F-4D51-AA35-03139CBC5BDF}" destId="{158BBE6D-1C8E-4142-827F-B1B32D20364B}" srcOrd="1" destOrd="0" presId="urn:microsoft.com/office/officeart/2005/8/layout/pyramid1"/>
    <dgm:cxn modelId="{CB6F3BE7-F153-4CED-8270-72A0F84A15F2}" type="presOf" srcId="{CBB2EDB4-08BF-49DB-9282-C363CE23E3D0}" destId="{8064A9E2-4365-4891-A563-4210D9FE6047}" srcOrd="1" destOrd="0" presId="urn:microsoft.com/office/officeart/2005/8/layout/pyramid1"/>
    <dgm:cxn modelId="{EBAC2FB6-06C0-4A9E-9E1C-FA45C82478E1}" type="presOf" srcId="{F014B99B-BC0F-4D51-AA35-03139CBC5BDF}" destId="{47753778-DDCD-4F66-8671-0963E55AC1AB}" srcOrd="0" destOrd="0" presId="urn:microsoft.com/office/officeart/2005/8/layout/pyramid1"/>
    <dgm:cxn modelId="{E7AC5795-AE57-4629-9DCD-7B603559995E}" srcId="{C055D918-0D48-44D3-9287-CAE1B93EB64A}" destId="{8380A261-4409-4C6B-8A07-0D64C5422F6D}" srcOrd="2" destOrd="0" parTransId="{48549D1C-43AC-47BA-B869-251333E1E3E6}" sibTransId="{FDF2E5F5-8F13-4FFA-81A9-3BFDEEE2F092}"/>
    <dgm:cxn modelId="{684A2119-F004-4EA4-91AB-934B6F8401A9}" type="presOf" srcId="{8380A261-4409-4C6B-8A07-0D64C5422F6D}" destId="{3405B94A-B110-4EB0-B99D-680A85764021}" srcOrd="0" destOrd="0" presId="urn:microsoft.com/office/officeart/2005/8/layout/pyramid1"/>
    <dgm:cxn modelId="{AE28E987-068C-4050-9EA0-6987A9368CE5}" srcId="{C055D918-0D48-44D3-9287-CAE1B93EB64A}" destId="{CBB2EDB4-08BF-49DB-9282-C363CE23E3D0}" srcOrd="1" destOrd="0" parTransId="{061A8EDF-95EB-4ED1-B54D-E85549B7DDD2}" sibTransId="{8A73D853-84E8-4FCE-B4F9-A28E61B55BFC}"/>
    <dgm:cxn modelId="{87C54C2A-2433-412F-AFDC-EF80684BA9FB}" type="presOf" srcId="{C055D918-0D48-44D3-9287-CAE1B93EB64A}" destId="{8C222443-D6D5-437E-8A06-7845FF64044F}" srcOrd="0" destOrd="0" presId="urn:microsoft.com/office/officeart/2005/8/layout/pyramid1"/>
    <dgm:cxn modelId="{DF277F6E-5463-4336-ABDE-6CE9BBB5760E}" srcId="{C055D918-0D48-44D3-9287-CAE1B93EB64A}" destId="{F014B99B-BC0F-4D51-AA35-03139CBC5BDF}" srcOrd="0" destOrd="0" parTransId="{547044BC-B29A-41C2-9396-2C63C92CED4B}" sibTransId="{310293B5-AF1E-4EB5-9AC5-576D9AB28450}"/>
    <dgm:cxn modelId="{1E5B1BBB-EB15-427C-923B-76FB6018FA59}" type="presOf" srcId="{8380A261-4409-4C6B-8A07-0D64C5422F6D}" destId="{EB789FCB-B92C-4A52-BB06-4A95FA62001B}" srcOrd="1" destOrd="0" presId="urn:microsoft.com/office/officeart/2005/8/layout/pyramid1"/>
    <dgm:cxn modelId="{FC54928D-8489-45BE-A419-478DF3152712}" type="presParOf" srcId="{8C222443-D6D5-437E-8A06-7845FF64044F}" destId="{8E592AC7-B094-488F-86DE-8B46AA43A5F7}" srcOrd="0" destOrd="0" presId="urn:microsoft.com/office/officeart/2005/8/layout/pyramid1"/>
    <dgm:cxn modelId="{DC294B94-6F0D-4281-8DCC-7EE503DCE163}" type="presParOf" srcId="{8E592AC7-B094-488F-86DE-8B46AA43A5F7}" destId="{47753778-DDCD-4F66-8671-0963E55AC1AB}" srcOrd="0" destOrd="0" presId="urn:microsoft.com/office/officeart/2005/8/layout/pyramid1"/>
    <dgm:cxn modelId="{32B8B60D-2A65-4E4C-9F0F-98AF62A9611C}" type="presParOf" srcId="{8E592AC7-B094-488F-86DE-8B46AA43A5F7}" destId="{158BBE6D-1C8E-4142-827F-B1B32D20364B}" srcOrd="1" destOrd="0" presId="urn:microsoft.com/office/officeart/2005/8/layout/pyramid1"/>
    <dgm:cxn modelId="{4C8D2E90-553F-4C69-9633-5DB19C6B4730}" type="presParOf" srcId="{8C222443-D6D5-437E-8A06-7845FF64044F}" destId="{08609C55-E487-4600-AFD0-8994D3888F22}" srcOrd="1" destOrd="0" presId="urn:microsoft.com/office/officeart/2005/8/layout/pyramid1"/>
    <dgm:cxn modelId="{9AE41948-5B39-48DA-8B26-40AF888C607C}" type="presParOf" srcId="{08609C55-E487-4600-AFD0-8994D3888F22}" destId="{7099C5AD-A666-455F-9144-31509FAE35FB}" srcOrd="0" destOrd="0" presId="urn:microsoft.com/office/officeart/2005/8/layout/pyramid1"/>
    <dgm:cxn modelId="{EDA768DD-D368-40A1-A0BA-204DC4265C49}" type="presParOf" srcId="{08609C55-E487-4600-AFD0-8994D3888F22}" destId="{8064A9E2-4365-4891-A563-4210D9FE6047}" srcOrd="1" destOrd="0" presId="urn:microsoft.com/office/officeart/2005/8/layout/pyramid1"/>
    <dgm:cxn modelId="{EE52A2AF-CD13-415D-9E54-7F7697F26A0C}" type="presParOf" srcId="{8C222443-D6D5-437E-8A06-7845FF64044F}" destId="{4E66420A-6794-4210-A8DC-A681DFE94B26}" srcOrd="2" destOrd="0" presId="urn:microsoft.com/office/officeart/2005/8/layout/pyramid1"/>
    <dgm:cxn modelId="{3162D02E-FA21-4300-B51B-7304BA500A88}" type="presParOf" srcId="{4E66420A-6794-4210-A8DC-A681DFE94B26}" destId="{3405B94A-B110-4EB0-B99D-680A85764021}" srcOrd="0" destOrd="0" presId="urn:microsoft.com/office/officeart/2005/8/layout/pyramid1"/>
    <dgm:cxn modelId="{48E779E7-74C8-4ED9-B4DB-8D03ECADD262}" type="presParOf" srcId="{4E66420A-6794-4210-A8DC-A681DFE94B26}" destId="{EB789FCB-B92C-4A52-BB06-4A95FA62001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53778-DDCD-4F66-8671-0963E55AC1AB}">
      <dsp:nvSpPr>
        <dsp:cNvPr id="0" name=""/>
        <dsp:cNvSpPr/>
      </dsp:nvSpPr>
      <dsp:spPr>
        <a:xfrm>
          <a:off x="1500197" y="0"/>
          <a:ext cx="1500197" cy="1729979"/>
        </a:xfrm>
        <a:prstGeom prst="trapezoid">
          <a:avLst>
            <a:gd name="adj" fmla="val 5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bg1"/>
              </a:solidFill>
            </a:rPr>
            <a:t>Федеральный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bg1"/>
              </a:solidFill>
            </a:rPr>
            <a:t>уровень</a:t>
          </a:r>
        </a:p>
      </dsp:txBody>
      <dsp:txXfrm>
        <a:off x="1500197" y="0"/>
        <a:ext cx="1500197" cy="1729979"/>
      </dsp:txXfrm>
    </dsp:sp>
    <dsp:sp modelId="{7099C5AD-A666-455F-9144-31509FAE35FB}">
      <dsp:nvSpPr>
        <dsp:cNvPr id="0" name=""/>
        <dsp:cNvSpPr/>
      </dsp:nvSpPr>
      <dsp:spPr>
        <a:xfrm>
          <a:off x="744728" y="1746742"/>
          <a:ext cx="3000395" cy="1729979"/>
        </a:xfrm>
        <a:prstGeom prst="trapezoid">
          <a:avLst>
            <a:gd name="adj" fmla="val 43359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Региональный уровень</a:t>
          </a:r>
        </a:p>
      </dsp:txBody>
      <dsp:txXfrm>
        <a:off x="1269797" y="1746742"/>
        <a:ext cx="1950256" cy="1729979"/>
      </dsp:txXfrm>
    </dsp:sp>
    <dsp:sp modelId="{3405B94A-B110-4EB0-B99D-680A85764021}">
      <dsp:nvSpPr>
        <dsp:cNvPr id="0" name=""/>
        <dsp:cNvSpPr/>
      </dsp:nvSpPr>
      <dsp:spPr>
        <a:xfrm>
          <a:off x="0" y="3459958"/>
          <a:ext cx="4500593" cy="1729979"/>
        </a:xfrm>
        <a:prstGeom prst="trapezoid">
          <a:avLst>
            <a:gd name="adj" fmla="val 43359"/>
          </a:avLst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Уровень ОО</a:t>
          </a:r>
        </a:p>
      </dsp:txBody>
      <dsp:txXfrm>
        <a:off x="787603" y="3459958"/>
        <a:ext cx="2925385" cy="172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63E80-F3C1-40E1-ADE6-7667B802929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D8501-3B49-49BD-834F-769B3A01D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7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3154-E84C-41DF-B5DA-EC6BBDAF4A27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411B-D92D-4D4A-AE7C-DA3B657800A4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428-DA13-4CD4-A0C1-213CC02A17F0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FB03-7E63-4E96-8E71-64D8AAAA05E5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0540-5065-4154-B575-25F045956217}" type="datetime1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9B64-BEA0-4646-B2DC-9848AD041FF0}" type="datetime1">
              <a:rPr lang="ru-RU" smtClean="0"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4C0B-81BA-44B0-9873-B784BFDAA5C9}" type="datetime1">
              <a:rPr lang="ru-RU" smtClean="0"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916-F477-4046-8D7F-52FEE71D902C}" type="datetime1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FF46-2893-462E-B2F1-225924908D8D}" type="datetime1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4414" y="179609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t>1</a:t>
            </a:fld>
            <a:endParaRPr lang="ru-RU" sz="1400"/>
          </a:p>
        </p:txBody>
      </p:sp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690F5C-004C-42B9-B72F-B786C782DD2F}"/>
              </a:ext>
            </a:extLst>
          </p:cNvPr>
          <p:cNvSpPr txBox="1"/>
          <p:nvPr/>
        </p:nvSpPr>
        <p:spPr>
          <a:xfrm>
            <a:off x="843844" y="977313"/>
            <a:ext cx="7624018" cy="10464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«Детский сад №23»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4A1D50-C345-4A34-88BD-4C0B81EE5703}"/>
              </a:ext>
            </a:extLst>
          </p:cNvPr>
          <p:cNvSpPr txBox="1"/>
          <p:nvPr/>
        </p:nvSpPr>
        <p:spPr>
          <a:xfrm>
            <a:off x="747168" y="1623363"/>
            <a:ext cx="7624018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ru-RU" sz="2000" b="1" dirty="0"/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карты проекта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внедрению бережливых технологий в системе образования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C5848D-E353-4493-B4C3-0DA0BB73400D}"/>
              </a:ext>
            </a:extLst>
          </p:cNvPr>
          <p:cNvSpPr txBox="1"/>
          <p:nvPr/>
        </p:nvSpPr>
        <p:spPr>
          <a:xfrm>
            <a:off x="3923928" y="5119241"/>
            <a:ext cx="485157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Юзеева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D1909E-D425-4815-B6E0-8863093AA9F6}"/>
              </a:ext>
            </a:extLst>
          </p:cNvPr>
          <p:cNvSpPr txBox="1"/>
          <p:nvPr/>
        </p:nvSpPr>
        <p:spPr>
          <a:xfrm>
            <a:off x="766358" y="3257781"/>
            <a:ext cx="7624018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процесса публикации информационных материалов об образовательных событиях МБДОУ «ДС №23» в сети интернет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77" y="6299391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4" y="497018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6C5848D-E353-4493-B4C3-0DA0BB73400D}"/>
              </a:ext>
            </a:extLst>
          </p:cNvPr>
          <p:cNvSpPr txBox="1"/>
          <p:nvPr/>
        </p:nvSpPr>
        <p:spPr>
          <a:xfrm>
            <a:off x="2393467" y="6028689"/>
            <a:ext cx="39958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 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2025_г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744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261134-B118-4814-910A-53FD1FCF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4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484" y="6237312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63256" y="-455316"/>
            <a:ext cx="5625392" cy="7957208"/>
          </a:xfrm>
          <a:prstGeom prst="rect">
            <a:avLst/>
          </a:prstGeom>
        </p:spPr>
      </p:pic>
      <p:pic>
        <p:nvPicPr>
          <p:cNvPr id="8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D8E1C705-14D6-41FD-9035-1DBB5D4D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94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1907704" y="788578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Руководитель и команда проекта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2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07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084414" y="179609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6904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Юзеева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Владимировна, заведующий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проекта: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Музурова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Елена Фёдоровна, старший воспитатель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 Татьяна Николаевна, заместитель заведующего по АХР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Кистанова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итальевна, музыкальный руководитель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Свистёлка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Ольга Николаевна, воспитатель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Задемидько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Оксана Александровна, председатель Совета родителей(законных представителей) ДОУ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1146739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2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07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084414" y="179609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4" y="953945"/>
            <a:ext cx="5941347" cy="51613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5435" y="1340768"/>
            <a:ext cx="3602696" cy="45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3514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Прямоугольник 70"/>
          <p:cNvSpPr/>
          <p:nvPr/>
        </p:nvSpPr>
        <p:spPr>
          <a:xfrm>
            <a:off x="928829" y="2046745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1</a:t>
            </a:r>
            <a:r>
              <a:rPr lang="ru-RU" sz="1200" b="1" dirty="0"/>
              <a:t> </a:t>
            </a:r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500813"/>
            <a:ext cx="347662" cy="285750"/>
          </a:xfrm>
        </p:spPr>
        <p:txBody>
          <a:bodyPr/>
          <a:lstStyle/>
          <a:p>
            <a:pPr algn="ctr">
              <a:defRPr/>
            </a:pPr>
            <a:fld id="{2AD4DEC4-E446-475C-A333-F6C77385E2A3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5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379" name="TextBox 48"/>
          <p:cNvSpPr txBox="1">
            <a:spLocks noChangeArrowheads="1"/>
          </p:cNvSpPr>
          <p:nvPr/>
        </p:nvSpPr>
        <p:spPr bwMode="auto">
          <a:xfrm>
            <a:off x="123844" y="6456123"/>
            <a:ext cx="4608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Время протекания процесса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60 мин.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" name="Таблица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60004"/>
              </p:ext>
            </p:extLst>
          </p:nvPr>
        </p:nvGraphicFramePr>
        <p:xfrm>
          <a:off x="431589" y="2491033"/>
          <a:ext cx="1751856" cy="128049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Получение поручения о размещении информации 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мин..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Таблица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41889"/>
              </p:ext>
            </p:extLst>
          </p:nvPr>
        </p:nvGraphicFramePr>
        <p:xfrm>
          <a:off x="3746687" y="4486772"/>
          <a:ext cx="4978605" cy="187283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78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Временные</a:t>
                      </a:r>
                      <a:r>
                        <a:rPr lang="ru-RU" alt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затраты и лишние перемещения старшего воспитателя при оповещении педагогических работников.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Временные затраты администратора на ожидание информации от педагогов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Перепроизводство (избыточность) разно-стилевое оформление представляемых материалов педагогами. 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Временные затраты на процесс публикации информации.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" name="Прямоугольник 60"/>
          <p:cNvSpPr/>
          <p:nvPr/>
        </p:nvSpPr>
        <p:spPr>
          <a:xfrm>
            <a:off x="106772" y="2450229"/>
            <a:ext cx="231794" cy="137333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ВХОД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697663" y="4439115"/>
            <a:ext cx="288032" cy="1512168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ВЫХОД</a:t>
            </a:r>
          </a:p>
        </p:txBody>
      </p:sp>
      <p:sp>
        <p:nvSpPr>
          <p:cNvPr id="15406" name="Прямоугольник 54"/>
          <p:cNvSpPr>
            <a:spLocks noChangeArrowheads="1"/>
          </p:cNvSpPr>
          <p:nvPr/>
        </p:nvSpPr>
        <p:spPr bwMode="auto">
          <a:xfrm>
            <a:off x="4664786" y="4154113"/>
            <a:ext cx="3457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</p:txBody>
      </p:sp>
      <p:sp>
        <p:nvSpPr>
          <p:cNvPr id="70" name="Пятно 1 60"/>
          <p:cNvSpPr/>
          <p:nvPr/>
        </p:nvSpPr>
        <p:spPr>
          <a:xfrm>
            <a:off x="4259491" y="1885004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84" name="Пятно 1 60"/>
          <p:cNvSpPr/>
          <p:nvPr/>
        </p:nvSpPr>
        <p:spPr>
          <a:xfrm>
            <a:off x="8320881" y="1902282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4" name="Пятно 1 60"/>
          <p:cNvSpPr/>
          <p:nvPr/>
        </p:nvSpPr>
        <p:spPr>
          <a:xfrm>
            <a:off x="6520476" y="1936734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69" name="Прямоугольник 5"/>
          <p:cNvSpPr>
            <a:spLocks noChangeArrowheads="1"/>
          </p:cNvSpPr>
          <p:nvPr/>
        </p:nvSpPr>
        <p:spPr bwMode="auto">
          <a:xfrm>
            <a:off x="436479" y="747095"/>
            <a:ext cx="825177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Карта текущего состояния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процесса публикации информационных материалов об образовательных событиях МБДОУ «ДС №23» в сети интернет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14" y="357188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9" name="Таблица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10195"/>
              </p:ext>
            </p:extLst>
          </p:nvPr>
        </p:nvGraphicFramePr>
        <p:xfrm>
          <a:off x="2650083" y="2518408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фото, видео и текстовой информации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0" name="Таблица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915867"/>
              </p:ext>
            </p:extLst>
          </p:nvPr>
        </p:nvGraphicFramePr>
        <p:xfrm>
          <a:off x="4859338" y="2539810"/>
          <a:ext cx="1751856" cy="1267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Передача информации старшему воспитателю на проверку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665887"/>
              </p:ext>
            </p:extLst>
          </p:nvPr>
        </p:nvGraphicFramePr>
        <p:xfrm>
          <a:off x="7150677" y="2522058"/>
          <a:ext cx="1751856" cy="1267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Передача информации администратору сайта и сообщества ВК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3" name="Таблица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608447"/>
              </p:ext>
            </p:extLst>
          </p:nvPr>
        </p:nvGraphicFramePr>
        <p:xfrm>
          <a:off x="792312" y="4655680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 информации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0" name="Прямоугольник 109"/>
          <p:cNvSpPr/>
          <p:nvPr/>
        </p:nvSpPr>
        <p:spPr>
          <a:xfrm>
            <a:off x="3207202" y="2046746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2</a:t>
            </a:r>
            <a:r>
              <a:rPr lang="ru-RU" sz="1200" b="1" dirty="0"/>
              <a:t> 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5437801" y="2018450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3</a:t>
            </a:r>
            <a:r>
              <a:rPr lang="ru-RU" sz="1200" b="1" dirty="0"/>
              <a:t> 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7511037" y="1966945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ШАГ4</a:t>
            </a:r>
            <a:r>
              <a:rPr lang="ru-RU" sz="1200" b="1" dirty="0"/>
              <a:t> 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1250297" y="4216423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5</a:t>
            </a:r>
            <a:r>
              <a:rPr lang="ru-RU" sz="1200" b="1" dirty="0"/>
              <a:t> </a:t>
            </a:r>
          </a:p>
        </p:txBody>
      </p:sp>
      <p:sp>
        <p:nvSpPr>
          <p:cNvPr id="119" name="Стрелка вправо 118"/>
          <p:cNvSpPr/>
          <p:nvPr/>
        </p:nvSpPr>
        <p:spPr>
          <a:xfrm>
            <a:off x="4472126" y="2852357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0" name="Стрелка вправо 119"/>
          <p:cNvSpPr/>
          <p:nvPr/>
        </p:nvSpPr>
        <p:spPr>
          <a:xfrm>
            <a:off x="6655784" y="2904247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1" name="Стрелка вправо 120"/>
          <p:cNvSpPr/>
          <p:nvPr/>
        </p:nvSpPr>
        <p:spPr>
          <a:xfrm>
            <a:off x="2225454" y="2852357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229587" y="5006593"/>
            <a:ext cx="34262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ятно 1 60"/>
          <p:cNvSpPr/>
          <p:nvPr/>
        </p:nvSpPr>
        <p:spPr>
          <a:xfrm>
            <a:off x="106772" y="4192909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 smtClean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ru-RU" sz="8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527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381128"/>
              </p:ext>
            </p:extLst>
          </p:nvPr>
        </p:nvGraphicFramePr>
        <p:xfrm>
          <a:off x="123845" y="1024381"/>
          <a:ext cx="8833888" cy="5913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6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9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Коренная причина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Экономия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времени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Временные</a:t>
                      </a:r>
                      <a:r>
                        <a:rPr lang="ru-RU" alt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затраты и лишние перемещения старшего воспитателя при оповещении педагогических работников.</a:t>
                      </a:r>
                      <a:endParaRPr lang="ru-RU" alt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выделенного канала передачи информации, посредством сети интернет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канала передачи в сети интернет, посредством создания группы в ВК мессенджере(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Сферум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группы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«Учительская»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1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мин.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alt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Временные затраты администратора на ожидание информации от педагогов.</a:t>
                      </a:r>
                      <a:endParaRPr lang="ru-RU" alt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35" marB="4573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фото, видео и текстовой информации.</a:t>
                      </a:r>
                    </a:p>
                    <a:p>
                      <a:pPr marL="0" algn="l" defTabSz="914400" rtl="0" eaLnBrk="1" latinLnBrk="0" hangingPunct="1"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Передача  информации старшему воспитателю на проверку.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стандарта процесса публикации информационных материалов.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утверждение плана-графика предоставления информации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kumimoji="0" lang="ru-RU" altLang="ru-RU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kumimoji="0" lang="ru-RU" alt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– 20 мин.</a:t>
                      </a:r>
                      <a:endParaRPr kumimoji="0" lang="ru-RU" alt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3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altLang="ru-RU" sz="14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Перепроизводство (избыточность) разно-стилевое оформление представляемых материалов педагогами. 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стандарта процесса публикации информационных материалов.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Избыточность текста, фото и видео-материалов.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стандарта процесса публикации информационных материалов.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2 -1 мин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35">
                <a:tc>
                  <a:txBody>
                    <a:bodyPr/>
                    <a:lstStyle/>
                    <a:p>
                      <a:pPr algn="just"/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altLang="ru-RU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Временные затраты на процесс публикации информации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Длительное время загрузки «тяжёлых» файлов, большого количества файлов.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стандарта процесса публикации информационных материалов.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</a:t>
                      </a:r>
                    </a:p>
                  </a:txBody>
                  <a:tcPr marL="91438" marR="91438" marT="45739" marB="457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1930070" y="524614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Анализ проблем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429" y="33705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017133" y="66112"/>
            <a:ext cx="3312369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174249162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AD987F0A-53C7-4A4A-8BA7-E39A8CD592AC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7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/>
          </p:nvPr>
        </p:nvGraphicFramePr>
        <p:xfrm>
          <a:off x="123844" y="959978"/>
          <a:ext cx="4500593" cy="51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4803663" y="1396386"/>
            <a:ext cx="3769515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Проблемы, решение которых требуется на федеральном уровне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36830" y="2618192"/>
            <a:ext cx="3746698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Проблемы, решение которых требуется на региональном уровне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24437" y="3784394"/>
            <a:ext cx="4196035" cy="2226684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Временные затраты и лишние перемещения старшего воспитателя при оповещении педагогических работников.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Временные затраты администратора на ожидание информации от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педагогов.</a:t>
            </a:r>
            <a:endParaRPr lang="ru-RU" alt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Перепроизводство </a:t>
            </a:r>
            <a:r>
              <a:rPr lang="ru-RU" alt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(избыточность) разно-стилевое оформление представляемых материалов педагогами. </a:t>
            </a:r>
            <a:endParaRPr lang="ru-RU" alt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Временные </a:t>
            </a:r>
            <a:r>
              <a:rPr lang="ru-RU" alt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затраты на процесс публикации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но 1 60"/>
          <p:cNvSpPr/>
          <p:nvPr/>
        </p:nvSpPr>
        <p:spPr>
          <a:xfrm>
            <a:off x="1000100" y="5506251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3" name="Пятно 1 60"/>
          <p:cNvSpPr/>
          <p:nvPr/>
        </p:nvSpPr>
        <p:spPr>
          <a:xfrm>
            <a:off x="1812206" y="5506252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4" name="Пятно 1 60"/>
          <p:cNvSpPr/>
          <p:nvPr/>
        </p:nvSpPr>
        <p:spPr>
          <a:xfrm>
            <a:off x="2707062" y="5543559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pic>
        <p:nvPicPr>
          <p:cNvPr id="15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3" y="522303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73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5"/>
          <p:cNvSpPr>
            <a:spLocks noChangeArrowheads="1"/>
          </p:cNvSpPr>
          <p:nvPr/>
        </p:nvSpPr>
        <p:spPr bwMode="auto">
          <a:xfrm>
            <a:off x="2458318" y="797801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Пирамида  проблем</a:t>
            </a:r>
          </a:p>
        </p:txBody>
      </p:sp>
      <p:sp>
        <p:nvSpPr>
          <p:cNvPr id="20" name="Пятно 1 60"/>
          <p:cNvSpPr/>
          <p:nvPr/>
        </p:nvSpPr>
        <p:spPr>
          <a:xfrm>
            <a:off x="1280975" y="4797152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21" name="Пятно 1 60"/>
          <p:cNvSpPr/>
          <p:nvPr/>
        </p:nvSpPr>
        <p:spPr>
          <a:xfrm>
            <a:off x="2707062" y="4836305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6458754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0970D5C5-FB1B-4607-B94D-242D9579A688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8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446" name="TextBox 48"/>
          <p:cNvSpPr txBox="1">
            <a:spLocks noChangeArrowheads="1"/>
          </p:cNvSpPr>
          <p:nvPr/>
        </p:nvSpPr>
        <p:spPr bwMode="auto">
          <a:xfrm>
            <a:off x="10890" y="6069520"/>
            <a:ext cx="4714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протекания процесса –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мин. </a:t>
            </a:r>
            <a:r>
              <a:rPr lang="ru-RU" sz="1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397795" y="4129367"/>
            <a:ext cx="288032" cy="1512168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ВЫХОД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188245" y="2471272"/>
            <a:ext cx="251520" cy="122413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ВХОД</a:t>
            </a:r>
          </a:p>
        </p:txBody>
      </p:sp>
      <p:pic>
        <p:nvPicPr>
          <p:cNvPr id="25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3" y="493527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842" y="6447771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Прямоугольник 5"/>
          <p:cNvSpPr>
            <a:spLocks noChangeArrowheads="1"/>
          </p:cNvSpPr>
          <p:nvPr/>
        </p:nvSpPr>
        <p:spPr bwMode="auto">
          <a:xfrm>
            <a:off x="-29854" y="822551"/>
            <a:ext cx="889362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Карта целевого состояния процесса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процесса публикации информационных материалов об образовательных событиях МБДОУ «ДС №23» в сети интернет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43608" y="2000249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1</a:t>
            </a:r>
            <a:r>
              <a:rPr lang="ru-RU" sz="1200" b="1" dirty="0"/>
              <a:t> 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2397976" y="2924944"/>
            <a:ext cx="373824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5807015" y="2856560"/>
            <a:ext cx="373824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8428037" y="2794761"/>
            <a:ext cx="373824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933468" y="1989950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2</a:t>
            </a:r>
            <a:r>
              <a:rPr lang="ru-RU" sz="1200" b="1" dirty="0"/>
              <a:t>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007292" y="1966761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3</a:t>
            </a:r>
            <a:r>
              <a:rPr lang="ru-RU" sz="1200" b="1" dirty="0"/>
              <a:t>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022946" y="3985617"/>
            <a:ext cx="642937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ШАГ 4</a:t>
            </a:r>
            <a:r>
              <a:rPr lang="ru-RU" sz="1200" b="1" dirty="0"/>
              <a:t> </a:t>
            </a:r>
          </a:p>
        </p:txBody>
      </p:sp>
      <p:sp>
        <p:nvSpPr>
          <p:cNvPr id="45" name="Облако 44">
            <a:extLst>
              <a:ext uri="{FF2B5EF4-FFF2-40B4-BE49-F238E27FC236}">
                <a16:creationId xmlns:a16="http://schemas.microsoft.com/office/drawing/2014/main" id="{9ACCF01B-3199-413F-BB8D-FAEC7F3795E3}"/>
              </a:ext>
            </a:extLst>
          </p:cNvPr>
          <p:cNvSpPr/>
          <p:nvPr/>
        </p:nvSpPr>
        <p:spPr>
          <a:xfrm>
            <a:off x="5222178" y="2096997"/>
            <a:ext cx="677993" cy="328831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</a:t>
            </a:r>
          </a:p>
        </p:txBody>
      </p:sp>
      <p:sp>
        <p:nvSpPr>
          <p:cNvPr id="46" name="Облако 45">
            <a:extLst>
              <a:ext uri="{FF2B5EF4-FFF2-40B4-BE49-F238E27FC236}">
                <a16:creationId xmlns:a16="http://schemas.microsoft.com/office/drawing/2014/main" id="{E460C5E6-5047-4C75-8C7B-4DE90D77B07D}"/>
              </a:ext>
            </a:extLst>
          </p:cNvPr>
          <p:cNvSpPr/>
          <p:nvPr/>
        </p:nvSpPr>
        <p:spPr>
          <a:xfrm>
            <a:off x="5725026" y="2361008"/>
            <a:ext cx="674770" cy="318720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</a:t>
            </a:r>
          </a:p>
        </p:txBody>
      </p:sp>
      <p:sp>
        <p:nvSpPr>
          <p:cNvPr id="47" name="Облако 46">
            <a:extLst>
              <a:ext uri="{FF2B5EF4-FFF2-40B4-BE49-F238E27FC236}">
                <a16:creationId xmlns:a16="http://schemas.microsoft.com/office/drawing/2014/main" id="{7710A555-C240-441B-877A-74BA51DF6CA7}"/>
              </a:ext>
            </a:extLst>
          </p:cNvPr>
          <p:cNvSpPr/>
          <p:nvPr/>
        </p:nvSpPr>
        <p:spPr>
          <a:xfrm>
            <a:off x="8273326" y="2287491"/>
            <a:ext cx="631935" cy="351615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CFCEC-6A8A-4879-960C-08B3AEDF6CD5}"/>
              </a:ext>
            </a:extLst>
          </p:cNvPr>
          <p:cNvSpPr txBox="1"/>
          <p:nvPr/>
        </p:nvSpPr>
        <p:spPr>
          <a:xfrm>
            <a:off x="4895129" y="3941657"/>
            <a:ext cx="316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Предложения по улучшению</a:t>
            </a: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692204"/>
              </p:ext>
            </p:extLst>
          </p:nvPr>
        </p:nvGraphicFramePr>
        <p:xfrm>
          <a:off x="4090181" y="4360589"/>
          <a:ext cx="4859729" cy="13715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59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alt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утверждение плана-графика представления информационных материалов.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чек-листа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подготовке к публикации информации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канала передачи информации по средствам сети интернет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 стандарта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процесса публикации информационных материалов об образовательных событиях в сети «Интернет»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2" marR="91402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3" name="Облако 52">
            <a:extLst>
              <a:ext uri="{FF2B5EF4-FFF2-40B4-BE49-F238E27FC236}">
                <a16:creationId xmlns:a16="http://schemas.microsoft.com/office/drawing/2014/main" id="{9ACCF01B-3199-413F-BB8D-FAEC7F3795E3}"/>
              </a:ext>
            </a:extLst>
          </p:cNvPr>
          <p:cNvSpPr/>
          <p:nvPr/>
        </p:nvSpPr>
        <p:spPr>
          <a:xfrm>
            <a:off x="188245" y="4008059"/>
            <a:ext cx="677993" cy="328831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</a:t>
            </a: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097842"/>
              </p:ext>
            </p:extLst>
          </p:nvPr>
        </p:nvGraphicFramePr>
        <p:xfrm>
          <a:off x="515888" y="2445834"/>
          <a:ext cx="1751856" cy="144813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9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Получение поручения о размещении информации </a:t>
                      </a:r>
                    </a:p>
                    <a:p>
                      <a:pPr marL="0" algn="ctr" defTabSz="914400" rtl="0" eaLnBrk="1" latinLnBrk="0" hangingPunct="1">
                        <a:defRPr/>
                      </a:pP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мин.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330383"/>
              </p:ext>
            </p:extLst>
          </p:nvPr>
        </p:nvGraphicFramePr>
        <p:xfrm>
          <a:off x="2937377" y="2450628"/>
          <a:ext cx="2515655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15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фото, видео и текстовой информации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мин.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18314"/>
              </p:ext>
            </p:extLst>
          </p:nvPr>
        </p:nvGraphicFramePr>
        <p:xfrm>
          <a:off x="6452833" y="2510706"/>
          <a:ext cx="1751856" cy="1267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Передача информации администратору сайта и сообщества ВК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4" name="Таблица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99188"/>
              </p:ext>
            </p:extLst>
          </p:nvPr>
        </p:nvGraphicFramePr>
        <p:xfrm>
          <a:off x="468487" y="4438812"/>
          <a:ext cx="1751856" cy="11695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Сотрудники ДОУ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 информации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r>
                        <a:rPr lang="ru-RU" sz="1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шага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мин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Облако 29">
            <a:extLst>
              <a:ext uri="{FF2B5EF4-FFF2-40B4-BE49-F238E27FC236}">
                <a16:creationId xmlns:a16="http://schemas.microsoft.com/office/drawing/2014/main" id="{7710A555-C240-441B-877A-74BA51DF6CA7}"/>
              </a:ext>
            </a:extLst>
          </p:cNvPr>
          <p:cNvSpPr/>
          <p:nvPr/>
        </p:nvSpPr>
        <p:spPr>
          <a:xfrm>
            <a:off x="2529381" y="2373206"/>
            <a:ext cx="631935" cy="351615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</a:t>
            </a:r>
          </a:p>
        </p:txBody>
      </p:sp>
      <p:sp>
        <p:nvSpPr>
          <p:cNvPr id="33" name="Облако 32">
            <a:extLst>
              <a:ext uri="{FF2B5EF4-FFF2-40B4-BE49-F238E27FC236}">
                <a16:creationId xmlns:a16="http://schemas.microsoft.com/office/drawing/2014/main" id="{9ACCF01B-3199-413F-BB8D-FAEC7F3795E3}"/>
              </a:ext>
            </a:extLst>
          </p:cNvPr>
          <p:cNvSpPr/>
          <p:nvPr/>
        </p:nvSpPr>
        <p:spPr>
          <a:xfrm>
            <a:off x="2029330" y="2118181"/>
            <a:ext cx="677993" cy="328831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</a:t>
            </a:r>
          </a:p>
        </p:txBody>
      </p:sp>
      <p:sp>
        <p:nvSpPr>
          <p:cNvPr id="34" name="Облако 33">
            <a:extLst>
              <a:ext uri="{FF2B5EF4-FFF2-40B4-BE49-F238E27FC236}">
                <a16:creationId xmlns:a16="http://schemas.microsoft.com/office/drawing/2014/main" id="{E460C5E6-5047-4C75-8C7B-4DE90D77B07D}"/>
              </a:ext>
            </a:extLst>
          </p:cNvPr>
          <p:cNvSpPr/>
          <p:nvPr/>
        </p:nvSpPr>
        <p:spPr>
          <a:xfrm>
            <a:off x="101931" y="4379574"/>
            <a:ext cx="674770" cy="318720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521006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4" name="Object 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717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35635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t>9</a:t>
            </a:fld>
            <a:endParaRPr lang="ru-RU" sz="1400"/>
          </a:p>
        </p:txBody>
      </p:sp>
      <p:pic>
        <p:nvPicPr>
          <p:cNvPr id="8" name="Picture 3" descr="C:\Users\Администратор\Desktop\Coat_of_arms_of_Chelyabinsk_Oblast.svg.png">
            <a:extLst>
              <a:ext uri="{FF2B5EF4-FFF2-40B4-BE49-F238E27FC236}">
                <a16:creationId xmlns:a16="http://schemas.microsoft.com/office/drawing/2014/main" id="{9CAB8852-A417-4D29-8B91-8360D3232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4" y="34058"/>
            <a:ext cx="720000" cy="92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084414" y="179609"/>
            <a:ext cx="331236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 область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4" y="52651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320514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055360"/>
              </p:ext>
            </p:extLst>
          </p:nvPr>
        </p:nvGraphicFramePr>
        <p:xfrm>
          <a:off x="143319" y="1089185"/>
          <a:ext cx="8831416" cy="5740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60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Проблема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Мероприятия  по решению проблемы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Ответственный</a:t>
                      </a:r>
                      <a:r>
                        <a:rPr lang="ru-RU" sz="1400" baseline="0" dirty="0"/>
                        <a:t> </a:t>
                      </a:r>
                      <a:endParaRPr lang="ru-RU" sz="1400" dirty="0"/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срок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alt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затраты и лишние перемещения старшего воспитателя при оповещении педагогических работников.</a:t>
                      </a:r>
                      <a:endParaRPr lang="ru-RU" alt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утверждение плана-графика предоставления информационных материалов  об образовательных событиях для публикации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сайте, в социальных сетях.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воспитатель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Музурова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Е.Ф.</a:t>
                      </a:r>
                    </a:p>
                    <a:p>
                      <a:pPr algn="just"/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07.04.2025гпо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10.04.2025г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затраты администратора на ожидание информации от педагогов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канала передачи информации по электронным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средствам связи, рассылка по нему-плана-графика и получение по нему информационных материалов от педагогов.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Музыкальный руководитель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Кистанова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С.В. (администратор сайта и социальных групп)</a:t>
                      </a:r>
                    </a:p>
                  </a:txBody>
                  <a:tcPr marL="91438" marR="91438" marT="45739" marB="4573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07.04.2025гпо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10.04.2025г</a:t>
                      </a: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3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Перепроизводство (избыточность) разно-стилевое оформление представляемых материалов педагогами. </a:t>
                      </a: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чек-листа по подготовке к публикации информационных материалов для педагогов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Свистёлка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О.Н.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07.04.2025</a:t>
                      </a:r>
                    </a:p>
                    <a:p>
                      <a:pPr algn="just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20.04.2025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3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Временные затраты на процесс публикации информации.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defRPr/>
                      </a:pPr>
                      <a:endParaRPr lang="ru-RU" alt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стандарта процесса публикации информационных материалов об образовательных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событиях в сети «Интернет»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воспитатель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Музурова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Е.Ф.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Музыкальный руководитель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Кистанова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С.В. (администратор сайта и социальных групп)</a:t>
                      </a: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96072"/>
                  </a:ext>
                </a:extLst>
              </a:tr>
            </a:tbl>
          </a:graphicData>
        </a:graphic>
      </p:graphicFrame>
      <p:sp>
        <p:nvSpPr>
          <p:cNvPr id="13" name="Прямоугольник 5"/>
          <p:cNvSpPr>
            <a:spLocks noChangeArrowheads="1"/>
          </p:cNvSpPr>
          <p:nvPr/>
        </p:nvSpPr>
        <p:spPr bwMode="auto">
          <a:xfrm>
            <a:off x="1494851" y="655723"/>
            <a:ext cx="6311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План реализации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597656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842</Words>
  <Application>Microsoft Office PowerPoint</Application>
  <PresentationFormat>Экран (4:3)</PresentationFormat>
  <Paragraphs>177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think-cell Slide</vt:lpstr>
      <vt:lpstr>Челябинская область</vt:lpstr>
      <vt:lpstr>Презентация PowerPoint</vt:lpstr>
      <vt:lpstr>Челябинская область</vt:lpstr>
      <vt:lpstr>Челябинская область</vt:lpstr>
      <vt:lpstr>Презентация PowerPoint</vt:lpstr>
      <vt:lpstr>Челябинская область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организации</dc:title>
  <dc:creator>Шиянова Елена Николаевна</dc:creator>
  <cp:lastModifiedBy>Анастасия Прудникова</cp:lastModifiedBy>
  <cp:revision>178</cp:revision>
  <cp:lastPrinted>2019-04-25T09:14:46Z</cp:lastPrinted>
  <dcterms:created xsi:type="dcterms:W3CDTF">2018-08-20T14:01:12Z</dcterms:created>
  <dcterms:modified xsi:type="dcterms:W3CDTF">2025-05-13T06:19:58Z</dcterms:modified>
</cp:coreProperties>
</file>