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94" r:id="rId2"/>
    <p:sldId id="306" r:id="rId3"/>
    <p:sldId id="321" r:id="rId4"/>
    <p:sldId id="322" r:id="rId5"/>
    <p:sldId id="307" r:id="rId6"/>
    <p:sldId id="309" r:id="rId7"/>
    <p:sldId id="308" r:id="rId8"/>
    <p:sldId id="310" r:id="rId9"/>
    <p:sldId id="311" r:id="rId10"/>
  </p:sldIdLst>
  <p:sldSz cx="9144000" cy="6858000" type="screen4x3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EE0FE"/>
    <a:srgbClr val="ADD1FD"/>
    <a:srgbClr val="A3B2F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536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4_5">
  <dgm:title val=""/>
  <dgm:desc val=""/>
  <dgm:catLst>
    <dgm:cat type="accent4" pri="11500"/>
  </dgm:catLst>
  <dgm:styleLbl name="node0">
    <dgm:fillClrLst meth="cycle">
      <a:schemeClr val="accent4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>
        <a:alpha val="9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>
        <a:alpha val="90000"/>
      </a:schemeClr>
      <a:schemeClr val="accent4">
        <a:alpha val="5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/>
    <dgm:txEffectClrLst/>
  </dgm:styleLbl>
  <dgm:styleLbl name="lnNode1">
    <dgm:fillClrLst>
      <a:schemeClr val="accent4">
        <a:shade val="90000"/>
      </a:schemeClr>
      <a:schemeClr val="accent4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shade val="80000"/>
        <a:alpha val="50000"/>
      </a:schemeClr>
      <a:schemeClr val="accent4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  <a:alpha val="90000"/>
      </a:schemeClr>
      <a:schemeClr val="accent4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fgSibTrans2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bgSibTrans2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sibTrans1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4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alpha val="90000"/>
        <a:tint val="40000"/>
      </a:schemeClr>
      <a:schemeClr val="accent4">
        <a:alpha val="5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055D918-0D48-44D3-9287-CAE1B93EB64A}" type="doc">
      <dgm:prSet loTypeId="urn:microsoft.com/office/officeart/2005/8/layout/pyramid1" loCatId="pyramid" qsTypeId="urn:microsoft.com/office/officeart/2005/8/quickstyle/simple1" qsCatId="simple" csTypeId="urn:microsoft.com/office/officeart/2005/8/colors/accent4_5" csCatId="accent4" phldr="1"/>
      <dgm:spPr/>
    </dgm:pt>
    <dgm:pt modelId="{F014B99B-BC0F-4D51-AA35-03139CBC5BDF}">
      <dgm:prSet phldrT="[Текст]" custT="1"/>
      <dgm:spPr>
        <a:solidFill>
          <a:srgbClr val="0070C0"/>
        </a:solidFill>
      </dgm:spPr>
      <dgm:t>
        <a:bodyPr/>
        <a:lstStyle/>
        <a:p>
          <a:endParaRPr lang="ru-RU" sz="1200" b="1" dirty="0"/>
        </a:p>
        <a:p>
          <a:endParaRPr lang="ru-RU" sz="1200" b="1" dirty="0"/>
        </a:p>
        <a:p>
          <a:endParaRPr lang="ru-RU" sz="1200" b="1" dirty="0"/>
        </a:p>
        <a:p>
          <a:endParaRPr lang="ru-RU" sz="1200" b="1" dirty="0"/>
        </a:p>
        <a:p>
          <a:r>
            <a:rPr lang="ru-RU" sz="1200" b="1" dirty="0">
              <a:solidFill>
                <a:schemeClr val="bg1"/>
              </a:solidFill>
            </a:rPr>
            <a:t>Федеральный </a:t>
          </a:r>
        </a:p>
        <a:p>
          <a:r>
            <a:rPr lang="ru-RU" sz="1200" b="1" dirty="0">
              <a:solidFill>
                <a:schemeClr val="bg1"/>
              </a:solidFill>
            </a:rPr>
            <a:t>уровень</a:t>
          </a:r>
        </a:p>
      </dgm:t>
    </dgm:pt>
    <dgm:pt modelId="{547044BC-B29A-41C2-9396-2C63C92CED4B}" type="parTrans" cxnId="{DF277F6E-5463-4336-ABDE-6CE9BBB5760E}">
      <dgm:prSet/>
      <dgm:spPr/>
      <dgm:t>
        <a:bodyPr/>
        <a:lstStyle/>
        <a:p>
          <a:endParaRPr lang="ru-RU" b="1"/>
        </a:p>
      </dgm:t>
    </dgm:pt>
    <dgm:pt modelId="{310293B5-AF1E-4EB5-9AC5-576D9AB28450}" type="sibTrans" cxnId="{DF277F6E-5463-4336-ABDE-6CE9BBB5760E}">
      <dgm:prSet/>
      <dgm:spPr/>
      <dgm:t>
        <a:bodyPr/>
        <a:lstStyle/>
        <a:p>
          <a:endParaRPr lang="ru-RU" b="1"/>
        </a:p>
      </dgm:t>
    </dgm:pt>
    <dgm:pt modelId="{CBB2EDB4-08BF-49DB-9282-C363CE23E3D0}">
      <dgm:prSet phldrT="[Текст]" custT="1"/>
      <dgm:spPr>
        <a:solidFill>
          <a:srgbClr val="00B0F0"/>
        </a:solidFill>
      </dgm:spPr>
      <dgm:t>
        <a:bodyPr/>
        <a:lstStyle/>
        <a:p>
          <a:r>
            <a:rPr lang="ru-RU" sz="1200" b="1" dirty="0"/>
            <a:t>Региональный уровень</a:t>
          </a:r>
        </a:p>
      </dgm:t>
    </dgm:pt>
    <dgm:pt modelId="{061A8EDF-95EB-4ED1-B54D-E85549B7DDD2}" type="parTrans" cxnId="{AE28E987-068C-4050-9EA0-6987A9368CE5}">
      <dgm:prSet/>
      <dgm:spPr/>
      <dgm:t>
        <a:bodyPr/>
        <a:lstStyle/>
        <a:p>
          <a:endParaRPr lang="ru-RU" b="1"/>
        </a:p>
      </dgm:t>
    </dgm:pt>
    <dgm:pt modelId="{8A73D853-84E8-4FCE-B4F9-A28E61B55BFC}" type="sibTrans" cxnId="{AE28E987-068C-4050-9EA0-6987A9368CE5}">
      <dgm:prSet/>
      <dgm:spPr/>
      <dgm:t>
        <a:bodyPr/>
        <a:lstStyle/>
        <a:p>
          <a:endParaRPr lang="ru-RU" b="1"/>
        </a:p>
      </dgm:t>
    </dgm:pt>
    <dgm:pt modelId="{8380A261-4409-4C6B-8A07-0D64C5422F6D}">
      <dgm:prSet phldrT="[Текст]" custT="1"/>
      <dgm:spPr>
        <a:solidFill>
          <a:srgbClr val="00B0F0">
            <a:alpha val="50000"/>
          </a:srgbClr>
        </a:solidFill>
      </dgm:spPr>
      <dgm:t>
        <a:bodyPr/>
        <a:lstStyle/>
        <a:p>
          <a:r>
            <a:rPr lang="ru-RU" sz="1200" b="1" dirty="0"/>
            <a:t>Уровень ОО</a:t>
          </a:r>
        </a:p>
      </dgm:t>
    </dgm:pt>
    <dgm:pt modelId="{FDF2E5F5-8F13-4FFA-81A9-3BFDEEE2F092}" type="sibTrans" cxnId="{E7AC5795-AE57-4629-9DCD-7B603559995E}">
      <dgm:prSet/>
      <dgm:spPr/>
      <dgm:t>
        <a:bodyPr/>
        <a:lstStyle/>
        <a:p>
          <a:endParaRPr lang="ru-RU" b="1"/>
        </a:p>
      </dgm:t>
    </dgm:pt>
    <dgm:pt modelId="{48549D1C-43AC-47BA-B869-251333E1E3E6}" type="parTrans" cxnId="{E7AC5795-AE57-4629-9DCD-7B603559995E}">
      <dgm:prSet/>
      <dgm:spPr/>
      <dgm:t>
        <a:bodyPr/>
        <a:lstStyle/>
        <a:p>
          <a:endParaRPr lang="ru-RU" b="1"/>
        </a:p>
      </dgm:t>
    </dgm:pt>
    <dgm:pt modelId="{8C222443-D6D5-437E-8A06-7845FF64044F}" type="pres">
      <dgm:prSet presAssocID="{C055D918-0D48-44D3-9287-CAE1B93EB64A}" presName="Name0" presStyleCnt="0">
        <dgm:presLayoutVars>
          <dgm:dir/>
          <dgm:animLvl val="lvl"/>
          <dgm:resizeHandles val="exact"/>
        </dgm:presLayoutVars>
      </dgm:prSet>
      <dgm:spPr/>
    </dgm:pt>
    <dgm:pt modelId="{8E592AC7-B094-488F-86DE-8B46AA43A5F7}" type="pres">
      <dgm:prSet presAssocID="{F014B99B-BC0F-4D51-AA35-03139CBC5BDF}" presName="Name8" presStyleCnt="0"/>
      <dgm:spPr/>
    </dgm:pt>
    <dgm:pt modelId="{47753778-DDCD-4F66-8671-0963E55AC1AB}" type="pres">
      <dgm:prSet presAssocID="{F014B99B-BC0F-4D51-AA35-03139CBC5BDF}" presName="level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58BBE6D-1C8E-4142-827F-B1B32D20364B}" type="pres">
      <dgm:prSet presAssocID="{F014B99B-BC0F-4D51-AA35-03139CBC5BDF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8609C55-E487-4600-AFD0-8994D3888F22}" type="pres">
      <dgm:prSet presAssocID="{CBB2EDB4-08BF-49DB-9282-C363CE23E3D0}" presName="Name8" presStyleCnt="0"/>
      <dgm:spPr/>
    </dgm:pt>
    <dgm:pt modelId="{7099C5AD-A666-455F-9144-31509FAE35FB}" type="pres">
      <dgm:prSet presAssocID="{CBB2EDB4-08BF-49DB-9282-C363CE23E3D0}" presName="level" presStyleLbl="node1" presStyleIdx="1" presStyleCnt="3" custLinFactNeighborX="-179" custLinFactNeighborY="969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064A9E2-4365-4891-A563-4210D9FE6047}" type="pres">
      <dgm:prSet presAssocID="{CBB2EDB4-08BF-49DB-9282-C363CE23E3D0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E66420A-6794-4210-A8DC-A681DFE94B26}" type="pres">
      <dgm:prSet presAssocID="{8380A261-4409-4C6B-8A07-0D64C5422F6D}" presName="Name8" presStyleCnt="0"/>
      <dgm:spPr/>
    </dgm:pt>
    <dgm:pt modelId="{3405B94A-B110-4EB0-B99D-680A85764021}" type="pres">
      <dgm:prSet presAssocID="{8380A261-4409-4C6B-8A07-0D64C5422F6D}" presName="level" presStyleLbl="node1" presStyleIdx="2" presStyleCnt="3" custLinFactNeighborX="1216" custLinFactNeighborY="36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B789FCB-B92C-4A52-BB06-4A95FA62001B}" type="pres">
      <dgm:prSet presAssocID="{8380A261-4409-4C6B-8A07-0D64C5422F6D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02952A2-E36A-4C36-9F3E-BBB3A16BEAFF}" type="presOf" srcId="{CBB2EDB4-08BF-49DB-9282-C363CE23E3D0}" destId="{7099C5AD-A666-455F-9144-31509FAE35FB}" srcOrd="0" destOrd="0" presId="urn:microsoft.com/office/officeart/2005/8/layout/pyramid1"/>
    <dgm:cxn modelId="{792CBD91-D1FA-4645-B0E6-1E344FDF5B5F}" type="presOf" srcId="{F014B99B-BC0F-4D51-AA35-03139CBC5BDF}" destId="{158BBE6D-1C8E-4142-827F-B1B32D20364B}" srcOrd="1" destOrd="0" presId="urn:microsoft.com/office/officeart/2005/8/layout/pyramid1"/>
    <dgm:cxn modelId="{CB6F3BE7-F153-4CED-8270-72A0F84A15F2}" type="presOf" srcId="{CBB2EDB4-08BF-49DB-9282-C363CE23E3D0}" destId="{8064A9E2-4365-4891-A563-4210D9FE6047}" srcOrd="1" destOrd="0" presId="urn:microsoft.com/office/officeart/2005/8/layout/pyramid1"/>
    <dgm:cxn modelId="{EBAC2FB6-06C0-4A9E-9E1C-FA45C82478E1}" type="presOf" srcId="{F014B99B-BC0F-4D51-AA35-03139CBC5BDF}" destId="{47753778-DDCD-4F66-8671-0963E55AC1AB}" srcOrd="0" destOrd="0" presId="urn:microsoft.com/office/officeart/2005/8/layout/pyramid1"/>
    <dgm:cxn modelId="{E7AC5795-AE57-4629-9DCD-7B603559995E}" srcId="{C055D918-0D48-44D3-9287-CAE1B93EB64A}" destId="{8380A261-4409-4C6B-8A07-0D64C5422F6D}" srcOrd="2" destOrd="0" parTransId="{48549D1C-43AC-47BA-B869-251333E1E3E6}" sibTransId="{FDF2E5F5-8F13-4FFA-81A9-3BFDEEE2F092}"/>
    <dgm:cxn modelId="{684A2119-F004-4EA4-91AB-934B6F8401A9}" type="presOf" srcId="{8380A261-4409-4C6B-8A07-0D64C5422F6D}" destId="{3405B94A-B110-4EB0-B99D-680A85764021}" srcOrd="0" destOrd="0" presId="urn:microsoft.com/office/officeart/2005/8/layout/pyramid1"/>
    <dgm:cxn modelId="{AE28E987-068C-4050-9EA0-6987A9368CE5}" srcId="{C055D918-0D48-44D3-9287-CAE1B93EB64A}" destId="{CBB2EDB4-08BF-49DB-9282-C363CE23E3D0}" srcOrd="1" destOrd="0" parTransId="{061A8EDF-95EB-4ED1-B54D-E85549B7DDD2}" sibTransId="{8A73D853-84E8-4FCE-B4F9-A28E61B55BFC}"/>
    <dgm:cxn modelId="{87C54C2A-2433-412F-AFDC-EF80684BA9FB}" type="presOf" srcId="{C055D918-0D48-44D3-9287-CAE1B93EB64A}" destId="{8C222443-D6D5-437E-8A06-7845FF64044F}" srcOrd="0" destOrd="0" presId="urn:microsoft.com/office/officeart/2005/8/layout/pyramid1"/>
    <dgm:cxn modelId="{DF277F6E-5463-4336-ABDE-6CE9BBB5760E}" srcId="{C055D918-0D48-44D3-9287-CAE1B93EB64A}" destId="{F014B99B-BC0F-4D51-AA35-03139CBC5BDF}" srcOrd="0" destOrd="0" parTransId="{547044BC-B29A-41C2-9396-2C63C92CED4B}" sibTransId="{310293B5-AF1E-4EB5-9AC5-576D9AB28450}"/>
    <dgm:cxn modelId="{1E5B1BBB-EB15-427C-923B-76FB6018FA59}" type="presOf" srcId="{8380A261-4409-4C6B-8A07-0D64C5422F6D}" destId="{EB789FCB-B92C-4A52-BB06-4A95FA62001B}" srcOrd="1" destOrd="0" presId="urn:microsoft.com/office/officeart/2005/8/layout/pyramid1"/>
    <dgm:cxn modelId="{FC54928D-8489-45BE-A419-478DF3152712}" type="presParOf" srcId="{8C222443-D6D5-437E-8A06-7845FF64044F}" destId="{8E592AC7-B094-488F-86DE-8B46AA43A5F7}" srcOrd="0" destOrd="0" presId="urn:microsoft.com/office/officeart/2005/8/layout/pyramid1"/>
    <dgm:cxn modelId="{DC294B94-6F0D-4281-8DCC-7EE503DCE163}" type="presParOf" srcId="{8E592AC7-B094-488F-86DE-8B46AA43A5F7}" destId="{47753778-DDCD-4F66-8671-0963E55AC1AB}" srcOrd="0" destOrd="0" presId="urn:microsoft.com/office/officeart/2005/8/layout/pyramid1"/>
    <dgm:cxn modelId="{32B8B60D-2A65-4E4C-9F0F-98AF62A9611C}" type="presParOf" srcId="{8E592AC7-B094-488F-86DE-8B46AA43A5F7}" destId="{158BBE6D-1C8E-4142-827F-B1B32D20364B}" srcOrd="1" destOrd="0" presId="urn:microsoft.com/office/officeart/2005/8/layout/pyramid1"/>
    <dgm:cxn modelId="{4C8D2E90-553F-4C69-9633-5DB19C6B4730}" type="presParOf" srcId="{8C222443-D6D5-437E-8A06-7845FF64044F}" destId="{08609C55-E487-4600-AFD0-8994D3888F22}" srcOrd="1" destOrd="0" presId="urn:microsoft.com/office/officeart/2005/8/layout/pyramid1"/>
    <dgm:cxn modelId="{9AE41948-5B39-48DA-8B26-40AF888C607C}" type="presParOf" srcId="{08609C55-E487-4600-AFD0-8994D3888F22}" destId="{7099C5AD-A666-455F-9144-31509FAE35FB}" srcOrd="0" destOrd="0" presId="urn:microsoft.com/office/officeart/2005/8/layout/pyramid1"/>
    <dgm:cxn modelId="{EDA768DD-D368-40A1-A0BA-204DC4265C49}" type="presParOf" srcId="{08609C55-E487-4600-AFD0-8994D3888F22}" destId="{8064A9E2-4365-4891-A563-4210D9FE6047}" srcOrd="1" destOrd="0" presId="urn:microsoft.com/office/officeart/2005/8/layout/pyramid1"/>
    <dgm:cxn modelId="{EE52A2AF-CD13-415D-9E54-7F7697F26A0C}" type="presParOf" srcId="{8C222443-D6D5-437E-8A06-7845FF64044F}" destId="{4E66420A-6794-4210-A8DC-A681DFE94B26}" srcOrd="2" destOrd="0" presId="urn:microsoft.com/office/officeart/2005/8/layout/pyramid1"/>
    <dgm:cxn modelId="{3162D02E-FA21-4300-B51B-7304BA500A88}" type="presParOf" srcId="{4E66420A-6794-4210-A8DC-A681DFE94B26}" destId="{3405B94A-B110-4EB0-B99D-680A85764021}" srcOrd="0" destOrd="0" presId="urn:microsoft.com/office/officeart/2005/8/layout/pyramid1"/>
    <dgm:cxn modelId="{48E779E7-74C8-4ED9-B4DB-8D03ECADD262}" type="presParOf" srcId="{4E66420A-6794-4210-A8DC-A681DFE94B26}" destId="{EB789FCB-B92C-4A52-BB06-4A95FA62001B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7753778-DDCD-4F66-8671-0963E55AC1AB}">
      <dsp:nvSpPr>
        <dsp:cNvPr id="0" name=""/>
        <dsp:cNvSpPr/>
      </dsp:nvSpPr>
      <dsp:spPr>
        <a:xfrm>
          <a:off x="1500197" y="0"/>
          <a:ext cx="1500197" cy="1729979"/>
        </a:xfrm>
        <a:prstGeom prst="trapezoid">
          <a:avLst>
            <a:gd name="adj" fmla="val 50000"/>
          </a:avLst>
        </a:prstGeom>
        <a:solidFill>
          <a:srgbClr val="0070C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200" b="1" kern="1200" dirty="0"/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200" b="1" kern="1200" dirty="0"/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200" b="1" kern="1200" dirty="0"/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200" b="1" kern="1200" dirty="0"/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>
              <a:solidFill>
                <a:schemeClr val="bg1"/>
              </a:solidFill>
            </a:rPr>
            <a:t>Федеральный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>
              <a:solidFill>
                <a:schemeClr val="bg1"/>
              </a:solidFill>
            </a:rPr>
            <a:t>уровень</a:t>
          </a:r>
        </a:p>
      </dsp:txBody>
      <dsp:txXfrm>
        <a:off x="1500197" y="0"/>
        <a:ext cx="1500197" cy="1729979"/>
      </dsp:txXfrm>
    </dsp:sp>
    <dsp:sp modelId="{7099C5AD-A666-455F-9144-31509FAE35FB}">
      <dsp:nvSpPr>
        <dsp:cNvPr id="0" name=""/>
        <dsp:cNvSpPr/>
      </dsp:nvSpPr>
      <dsp:spPr>
        <a:xfrm>
          <a:off x="744728" y="1746742"/>
          <a:ext cx="3000395" cy="1729979"/>
        </a:xfrm>
        <a:prstGeom prst="trapezoid">
          <a:avLst>
            <a:gd name="adj" fmla="val 43359"/>
          </a:avLst>
        </a:prstGeom>
        <a:solidFill>
          <a:srgbClr val="00B0F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/>
            <a:t>Региональный уровень</a:t>
          </a:r>
        </a:p>
      </dsp:txBody>
      <dsp:txXfrm>
        <a:off x="1269797" y="1746742"/>
        <a:ext cx="1950256" cy="1729979"/>
      </dsp:txXfrm>
    </dsp:sp>
    <dsp:sp modelId="{3405B94A-B110-4EB0-B99D-680A85764021}">
      <dsp:nvSpPr>
        <dsp:cNvPr id="0" name=""/>
        <dsp:cNvSpPr/>
      </dsp:nvSpPr>
      <dsp:spPr>
        <a:xfrm>
          <a:off x="0" y="3459958"/>
          <a:ext cx="4500593" cy="1729979"/>
        </a:xfrm>
        <a:prstGeom prst="trapezoid">
          <a:avLst>
            <a:gd name="adj" fmla="val 43359"/>
          </a:avLst>
        </a:prstGeom>
        <a:solidFill>
          <a:srgbClr val="00B0F0">
            <a:alpha val="50000"/>
          </a:srgb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/>
            <a:t>Уровень ОО</a:t>
          </a:r>
        </a:p>
      </dsp:txBody>
      <dsp:txXfrm>
        <a:off x="787603" y="3459958"/>
        <a:ext cx="2925385" cy="172997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B63E80-F3C1-40E1-ADE6-7667B802929F}" type="datetimeFigureOut">
              <a:rPr lang="ru-RU" smtClean="0"/>
              <a:t>13.05.2025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7D8501-3B49-49BD-834F-769B3A01D1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78720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653154-E84C-41DF-B5DA-EC6BBDAF4A27}" type="datetime1">
              <a:rPr lang="ru-RU" smtClean="0"/>
              <a:t>13.05.2025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1411B-D92D-4D4A-AE7C-DA3B657800A4}" type="datetime1">
              <a:rPr lang="ru-RU" smtClean="0"/>
              <a:t>13.05.2025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F3428-DA13-4CD4-A0C1-213CC02A17F0}" type="datetime1">
              <a:rPr lang="ru-RU" smtClean="0"/>
              <a:t>13.05.2025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7B6EF6-91A9-45D4-90F2-6D7F1684EEAD}" type="datetime1">
              <a:rPr lang="ru-RU" smtClean="0"/>
              <a:t>13.05.2025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6FB03-7E63-4E96-8E71-64D8AAAA05E5}" type="datetime1">
              <a:rPr lang="ru-RU" smtClean="0"/>
              <a:t>13.05.2025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10540-5065-4154-B575-25F045956217}" type="datetime1">
              <a:rPr lang="ru-RU" smtClean="0"/>
              <a:t>13.05.2025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19B64-BEA0-4646-B2DC-9848AD041FF0}" type="datetime1">
              <a:rPr lang="ru-RU" smtClean="0"/>
              <a:t>13.05.2025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D4C0B-81BA-44B0-9873-B784BFDAA5C9}" type="datetime1">
              <a:rPr lang="ru-RU" smtClean="0"/>
              <a:t>13.05.2025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93CF4-D6E8-4C91-A0C2-281C5183E81D}" type="datetime1">
              <a:rPr lang="ru-RU" smtClean="0"/>
              <a:t>13.05.2025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BA916-F477-4046-8D7F-52FEE71D902C}" type="datetime1">
              <a:rPr lang="ru-RU" smtClean="0"/>
              <a:t>13.05.2025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3FF46-2893-462E-B2F1-225924908D8D}" type="datetime1">
              <a:rPr lang="ru-RU" smtClean="0"/>
              <a:t>13.05.2025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83BC51-48CD-4653-BB47-5F4125556576}" type="datetime1">
              <a:rPr lang="ru-RU" smtClean="0"/>
              <a:t>13.05.2025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diagramLayout" Target="../diagrams/layout1.xml"/><Relationship Id="rId7" Type="http://schemas.openxmlformats.org/officeDocument/2006/relationships/image" Target="../media/image1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7" Type="http://schemas.openxmlformats.org/officeDocument/2006/relationships/image" Target="../media/image2.png"/><Relationship Id="rId2" Type="http://schemas.openxmlformats.org/officeDocument/2006/relationships/tags" Target="../tags/tag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png"/><Relationship Id="rId5" Type="http://schemas.openxmlformats.org/officeDocument/2006/relationships/image" Target="../media/image6.emf"/><Relationship Id="rId4" Type="http://schemas.openxmlformats.org/officeDocument/2006/relationships/oleObject" Target="../embeddings/oleObject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84414" y="179609"/>
            <a:ext cx="3312369" cy="360040"/>
          </a:xfrm>
        </p:spPr>
        <p:txBody>
          <a:bodyPr rtlCol="0">
            <a:noAutofit/>
          </a:bodyPr>
          <a:lstStyle/>
          <a:p>
            <a:pPr algn="just" fontAlgn="auto">
              <a:spcAft>
                <a:spcPts val="0"/>
              </a:spcAft>
              <a:defRPr/>
            </a:pP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Челябинская область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6974904" y="6448251"/>
            <a:ext cx="2133600" cy="365125"/>
          </a:xfrm>
        </p:spPr>
        <p:txBody>
          <a:bodyPr/>
          <a:lstStyle/>
          <a:p>
            <a:fld id="{B19B0651-EE4F-4900-A07F-96A6BFA9D0F0}" type="slidenum">
              <a:rPr lang="ru-RU" sz="1400" smtClean="0"/>
              <a:t>1</a:t>
            </a:fld>
            <a:endParaRPr lang="ru-RU" sz="1400"/>
          </a:p>
        </p:txBody>
      </p:sp>
      <p:pic>
        <p:nvPicPr>
          <p:cNvPr id="10" name="Picture 3" descr="C:\Users\Администратор\Desktop\Coat_of_arms_of_Chelyabinsk_Oblast.svg.png">
            <a:extLst>
              <a:ext uri="{FF2B5EF4-FFF2-40B4-BE49-F238E27FC236}">
                <a16:creationId xmlns:a16="http://schemas.microsoft.com/office/drawing/2014/main" id="{9CAB8852-A417-4D29-8B91-8360D3232CF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844" y="34058"/>
            <a:ext cx="720000" cy="9259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FA690F5C-004C-42B9-B72F-B786C782DD2F}"/>
              </a:ext>
            </a:extLst>
          </p:cNvPr>
          <p:cNvSpPr txBox="1"/>
          <p:nvPr/>
        </p:nvSpPr>
        <p:spPr>
          <a:xfrm>
            <a:off x="843844" y="977313"/>
            <a:ext cx="7624018" cy="104644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Муниципальное бюджетное дошкольное образовательное учреждение «Детский сад №23»</a:t>
            </a:r>
            <a:endParaRPr lang="ru-RU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A4A1D50-C345-4A34-88BD-4C0B81EE5703}"/>
              </a:ext>
            </a:extLst>
          </p:cNvPr>
          <p:cNvSpPr txBox="1"/>
          <p:nvPr/>
        </p:nvSpPr>
        <p:spPr>
          <a:xfrm>
            <a:off x="747168" y="1623363"/>
            <a:ext cx="7624018" cy="150810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endParaRPr lang="ru-RU" sz="2000" b="1" dirty="0"/>
          </a:p>
          <a:p>
            <a:pPr algn="ctr"/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Презентация карты проекта 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внедрению бережливых технологий в системе образования </a:t>
            </a:r>
          </a:p>
          <a:p>
            <a:pPr algn="ctr"/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Челябинской </a:t>
            </a:r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области </a:t>
            </a:r>
            <a:endParaRPr lang="ru-RU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76C5848D-E353-4493-B4C3-0DA0BB73400D}"/>
              </a:ext>
            </a:extLst>
          </p:cNvPr>
          <p:cNvSpPr txBox="1"/>
          <p:nvPr/>
        </p:nvSpPr>
        <p:spPr>
          <a:xfrm>
            <a:off x="3923928" y="5119241"/>
            <a:ext cx="4851575" cy="92333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endParaRPr lang="ru-RU" dirty="0"/>
          </a:p>
          <a:p>
            <a:pPr algn="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Заведующий </a:t>
            </a:r>
          </a:p>
          <a:p>
            <a:pPr algn="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М.В.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Юзеева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CED1909E-D425-4815-B6E0-8863093AA9F6}"/>
              </a:ext>
            </a:extLst>
          </p:cNvPr>
          <p:cNvSpPr txBox="1"/>
          <p:nvPr/>
        </p:nvSpPr>
        <p:spPr>
          <a:xfrm>
            <a:off x="766358" y="3257781"/>
            <a:ext cx="7624018" cy="138499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«Оптимизация процесса эвакуации детей и сотрудников МБДОУ «ДС №23» при срабатывании АПС»</a:t>
            </a:r>
            <a:endParaRPr lang="ru-RU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6477" y="6299391"/>
            <a:ext cx="6957847" cy="285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5084" y="497018"/>
            <a:ext cx="6957847" cy="285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76C5848D-E353-4493-B4C3-0DA0BB73400D}"/>
              </a:ext>
            </a:extLst>
          </p:cNvPr>
          <p:cNvSpPr txBox="1"/>
          <p:nvPr/>
        </p:nvSpPr>
        <p:spPr>
          <a:xfrm>
            <a:off x="2393467" y="6028689"/>
            <a:ext cx="3995863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Челябинск -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2025_г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5174418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B2261134-B118-4814-910A-53FD1FCFF5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2</a:t>
            </a:fld>
            <a:endParaRPr lang="ru-RU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1444" y="384436"/>
            <a:ext cx="6957847" cy="285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484" y="6237312"/>
            <a:ext cx="6957847" cy="285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Заголовок 1"/>
          <p:cNvSpPr txBox="1">
            <a:spLocks/>
          </p:cNvSpPr>
          <p:nvPr/>
        </p:nvSpPr>
        <p:spPr>
          <a:xfrm>
            <a:off x="1084414" y="179609"/>
            <a:ext cx="3312369" cy="360040"/>
          </a:xfrm>
          <a:prstGeom prst="rect">
            <a:avLst/>
          </a:prstGeom>
        </p:spPr>
        <p:txBody>
          <a:bodyPr rtlCol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>
              <a:defRPr/>
            </a:pPr>
            <a:r>
              <a:rPr lang="ru-RU" sz="1600" b="1">
                <a:latin typeface="Times New Roman" panose="02020603050405020304" pitchFamily="18" charset="0"/>
                <a:cs typeface="Times New Roman" panose="02020603050405020304" pitchFamily="18" charset="0"/>
              </a:rPr>
              <a:t>Челябинская область</a:t>
            </a:r>
            <a:endParaRPr 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1794762" y="-567032"/>
            <a:ext cx="5708836" cy="8075240"/>
          </a:xfrm>
          <a:prstGeom prst="rect">
            <a:avLst/>
          </a:prstGeom>
        </p:spPr>
      </p:pic>
      <p:pic>
        <p:nvPicPr>
          <p:cNvPr id="8" name="Picture 3" descr="C:\Users\Администратор\Desktop\Coat_of_arms_of_Chelyabinsk_Oblast.svg.png">
            <a:extLst>
              <a:ext uri="{FF2B5EF4-FFF2-40B4-BE49-F238E27FC236}">
                <a16:creationId xmlns:a16="http://schemas.microsoft.com/office/drawing/2014/main" id="{D8E1C705-14D6-41FD-9035-1DBB5D4D549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844" y="34058"/>
            <a:ext cx="720000" cy="9259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609449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AC7F4D-E65F-462B-8A35-B149C55565DD}" type="slidenum">
              <a:rPr lang="ru-RU"/>
              <a:pPr>
                <a:defRPr/>
              </a:pPr>
              <a:t>3</a:t>
            </a:fld>
            <a:endParaRPr lang="ru-RU" dirty="0"/>
          </a:p>
        </p:txBody>
      </p:sp>
      <p:sp>
        <p:nvSpPr>
          <p:cNvPr id="17434" name="Прямоугольник 5"/>
          <p:cNvSpPr>
            <a:spLocks noChangeArrowheads="1"/>
          </p:cNvSpPr>
          <p:nvPr/>
        </p:nvSpPr>
        <p:spPr bwMode="auto">
          <a:xfrm>
            <a:off x="1907704" y="788578"/>
            <a:ext cx="479886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Руководитель и команда проекта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5082" y="384436"/>
            <a:ext cx="6957847" cy="285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3407" y="6309320"/>
            <a:ext cx="6957847" cy="285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3" descr="C:\Users\Администратор\Desktop\Coat_of_arms_of_Chelyabinsk_Oblast.svg.png">
            <a:extLst>
              <a:ext uri="{FF2B5EF4-FFF2-40B4-BE49-F238E27FC236}">
                <a16:creationId xmlns:a16="http://schemas.microsoft.com/office/drawing/2014/main" id="{9CAB8852-A417-4D29-8B91-8360D3232CF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844" y="34058"/>
            <a:ext cx="720000" cy="9259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1084414" y="179609"/>
            <a:ext cx="3312369" cy="360040"/>
          </a:xfrm>
        </p:spPr>
        <p:txBody>
          <a:bodyPr rtlCol="0">
            <a:noAutofit/>
          </a:bodyPr>
          <a:lstStyle/>
          <a:p>
            <a:pPr algn="just" fontAlgn="auto">
              <a:spcAft>
                <a:spcPts val="0"/>
              </a:spcAft>
              <a:defRPr/>
            </a:pP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Челябинская область</a:t>
            </a:r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1369047"/>
            <a:ext cx="8229600" cy="4525963"/>
          </a:xfrm>
        </p:spPr>
        <p:txBody>
          <a:bodyPr>
            <a:normAutofit fontScale="92500" lnSpcReduction="10000"/>
          </a:bodyPr>
          <a:lstStyle/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Руководитель проекта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Юзеева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Марина Владимировна, заведующий</a:t>
            </a:r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Команда проекта:</a:t>
            </a:r>
          </a:p>
          <a:p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Музурова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Елена Фёдоровна, старший воспитатель</a:t>
            </a:r>
          </a:p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Павлова Татьяна Николаевна, заместитель заведующего по АХР</a:t>
            </a:r>
          </a:p>
          <a:p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Кистанова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Светлана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итальевна, музыкальный руководитель</a:t>
            </a:r>
          </a:p>
          <a:p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Свистёлка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Ольга Николаевна, воспитатель</a:t>
            </a:r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Задемидько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Оксана Александровна, председатель Совета родителей(законных представителей) ДОУ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210287772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AC7F4D-E65F-462B-8A35-B149C55565DD}" type="slidenum">
              <a:rPr lang="ru-RU"/>
              <a:pPr>
                <a:defRPr/>
              </a:pPr>
              <a:t>4</a:t>
            </a:fld>
            <a:endParaRPr lang="ru-RU" dirty="0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5082" y="384436"/>
            <a:ext cx="6957847" cy="285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3407" y="6309320"/>
            <a:ext cx="6957847" cy="285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3" descr="C:\Users\Администратор\Desktop\Coat_of_arms_of_Chelyabinsk_Oblast.svg.png">
            <a:extLst>
              <a:ext uri="{FF2B5EF4-FFF2-40B4-BE49-F238E27FC236}">
                <a16:creationId xmlns:a16="http://schemas.microsoft.com/office/drawing/2014/main" id="{9CAB8852-A417-4D29-8B91-8360D3232CF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844" y="34058"/>
            <a:ext cx="720000" cy="9259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1084414" y="179609"/>
            <a:ext cx="3312369" cy="360040"/>
          </a:xfrm>
        </p:spPr>
        <p:txBody>
          <a:bodyPr rtlCol="0">
            <a:noAutofit/>
          </a:bodyPr>
          <a:lstStyle/>
          <a:p>
            <a:pPr algn="just" fontAlgn="auto">
              <a:spcAft>
                <a:spcPts val="0"/>
              </a:spcAft>
              <a:defRPr/>
            </a:pP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Челябинская область</a:t>
            </a: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07704" y="953945"/>
            <a:ext cx="5941347" cy="516130"/>
          </a:xfrm>
          <a:prstGeom prst="rect">
            <a:avLst/>
          </a:prstGeom>
        </p:spPr>
      </p:pic>
      <p:pic>
        <p:nvPicPr>
          <p:cNvPr id="2" name="Рисунок 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595435" y="1340768"/>
            <a:ext cx="3602696" cy="45500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0502212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Прямоугольник 70"/>
          <p:cNvSpPr/>
          <p:nvPr/>
        </p:nvSpPr>
        <p:spPr>
          <a:xfrm>
            <a:off x="928829" y="2046745"/>
            <a:ext cx="642937" cy="360363"/>
          </a:xfrm>
          <a:prstGeom prst="rect">
            <a:avLst/>
          </a:prstGeom>
          <a:solidFill>
            <a:srgbClr val="9EE0F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200" b="1" dirty="0">
                <a:solidFill>
                  <a:srgbClr val="002060"/>
                </a:solidFill>
              </a:rPr>
              <a:t>ШАГ 1</a:t>
            </a:r>
            <a:r>
              <a:rPr lang="ru-RU" sz="1200" b="1" dirty="0"/>
              <a:t> </a:t>
            </a:r>
          </a:p>
        </p:txBody>
      </p:sp>
      <p:sp>
        <p:nvSpPr>
          <p:cNvPr id="63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643938" y="6500813"/>
            <a:ext cx="347662" cy="285750"/>
          </a:xfrm>
        </p:spPr>
        <p:txBody>
          <a:bodyPr/>
          <a:lstStyle/>
          <a:p>
            <a:pPr algn="ctr">
              <a:defRPr/>
            </a:pPr>
            <a:fld id="{2AD4DEC4-E446-475C-A333-F6C77385E2A3}" type="slidenum">
              <a:rPr lang="ru-RU" b="1">
                <a:solidFill>
                  <a:schemeClr val="accent5">
                    <a:lumMod val="50000"/>
                  </a:schemeClr>
                </a:solidFill>
              </a:rPr>
              <a:pPr algn="ctr">
                <a:defRPr/>
              </a:pPr>
              <a:t>5</a:t>
            </a:fld>
            <a:endParaRPr lang="ru-RU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15379" name="TextBox 48"/>
          <p:cNvSpPr txBox="1">
            <a:spLocks noChangeArrowheads="1"/>
          </p:cNvSpPr>
          <p:nvPr/>
        </p:nvSpPr>
        <p:spPr bwMode="auto">
          <a:xfrm>
            <a:off x="123844" y="6456123"/>
            <a:ext cx="4608513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Время протекания процесса </a:t>
            </a:r>
            <a:r>
              <a:rPr lang="ru-RU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– 6 </a:t>
            </a:r>
            <a:r>
              <a:rPr lang="ru-RU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мин</a:t>
            </a:r>
            <a:r>
              <a:rPr lang="ru-RU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40 сек. </a:t>
            </a:r>
            <a:endParaRPr lang="ru-RU" sz="16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4" name="Таблица 6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7212283"/>
              </p:ext>
            </p:extLst>
          </p:nvPr>
        </p:nvGraphicFramePr>
        <p:xfrm>
          <a:off x="431589" y="2491033"/>
          <a:ext cx="1751856" cy="1280495"/>
        </p:xfrm>
        <a:graphic>
          <a:graphicData uri="http://schemas.openxmlformats.org/drawingml/2006/table">
            <a:tbl>
              <a:tblPr firstRow="1" bandRow="1">
                <a:tableStyleId>{3C2FFA5D-87B4-456A-9821-1D502468CF0F}</a:tableStyleId>
              </a:tblPr>
              <a:tblGrid>
                <a:gridCol w="17518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89895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Дети</a:t>
                      </a:r>
                      <a:r>
                        <a:rPr lang="ru-RU" sz="1100" b="1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и сотрудники ДОУ</a:t>
                      </a:r>
                      <a:endParaRPr lang="ru-RU" sz="11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6807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defRPr/>
                      </a:pPr>
                      <a:r>
                        <a:rPr lang="ru-RU" sz="11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Получение информации о причине срабатывания</a:t>
                      </a:r>
                      <a:r>
                        <a:rPr lang="ru-RU" sz="1100" b="1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11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АПС</a:t>
                      </a:r>
                      <a:endParaRPr lang="ru-RU" sz="1100" b="1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9EE0FE">
                        <a:alpha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1606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Параметры</a:t>
                      </a:r>
                      <a:r>
                        <a:rPr lang="ru-RU" sz="1000" baseline="0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шага</a:t>
                      </a:r>
                    </a:p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40 сек.</a:t>
                      </a:r>
                      <a:endParaRPr lang="ru-RU" sz="1000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89" name="Таблица 8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628869"/>
              </p:ext>
            </p:extLst>
          </p:nvPr>
        </p:nvGraphicFramePr>
        <p:xfrm>
          <a:off x="3746687" y="4486772"/>
          <a:ext cx="4978605" cy="196593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49786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3362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altLang="ru-RU" sz="11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1. Временные</a:t>
                      </a:r>
                      <a:r>
                        <a:rPr lang="ru-RU" altLang="ru-RU" sz="11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затраты педагога, связанные с длительным процессом сбора воспитанников для проведения тренировочной эвакуации</a:t>
                      </a:r>
                      <a:endParaRPr lang="ru-RU" altLang="ru-RU" sz="11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02" marR="91402" marT="45717" marB="45717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362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altLang="ru-RU" sz="1100" b="1" dirty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lang="ru-RU" altLang="ru-RU" sz="1100" b="1" dirty="0" smtClean="0">
                          <a:latin typeface="Times New Roman" pitchFamily="18" charset="0"/>
                          <a:cs typeface="Times New Roman" pitchFamily="18" charset="0"/>
                        </a:rPr>
                        <a:t>. Временные затраты педагога, связанные со сбором необходимой документации</a:t>
                      </a:r>
                      <a:endParaRPr lang="ru-RU" altLang="ru-RU" sz="11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02" marR="91402" marT="45717" marB="45717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362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altLang="ru-RU" sz="1100" b="1" dirty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r>
                        <a:rPr lang="ru-RU" altLang="ru-RU" sz="1100" b="1" dirty="0" smtClean="0">
                          <a:latin typeface="Times New Roman" pitchFamily="18" charset="0"/>
                          <a:cs typeface="Times New Roman" pitchFamily="18" charset="0"/>
                        </a:rPr>
                        <a:t>. Временные затраты, связанные с лишними движениями сотрудников ДОУ при эвакуации</a:t>
                      </a:r>
                      <a:endParaRPr lang="ru-RU" altLang="ru-RU" sz="11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02" marR="91402" marT="45717" marB="45717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362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altLang="ru-RU" sz="1100" b="1" dirty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r>
                        <a:rPr lang="ru-RU" altLang="ru-RU" sz="1100" b="1" dirty="0" smtClean="0">
                          <a:latin typeface="Times New Roman" pitchFamily="18" charset="0"/>
                          <a:cs typeface="Times New Roman" pitchFamily="18" charset="0"/>
                        </a:rPr>
                        <a:t>. Временные затраты, связанные с длительным процессом построения воспитанников в месте сбора, доклад педагога. </a:t>
                      </a:r>
                      <a:endParaRPr lang="ru-RU" altLang="ru-RU" sz="11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02" marR="91402" marT="45717" marB="45717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255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altLang="ru-RU" sz="11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02" marR="91402" marT="45717" marB="45717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61" name="Прямоугольник 60"/>
          <p:cNvSpPr/>
          <p:nvPr/>
        </p:nvSpPr>
        <p:spPr>
          <a:xfrm>
            <a:off x="106772" y="2450229"/>
            <a:ext cx="231794" cy="1373335"/>
          </a:xfrm>
          <a:prstGeom prst="rect">
            <a:avLst/>
          </a:prstGeom>
          <a:solidFill>
            <a:srgbClr val="0070C0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/>
              <a:t>ВХОД</a:t>
            </a:r>
          </a:p>
        </p:txBody>
      </p:sp>
      <p:sp>
        <p:nvSpPr>
          <p:cNvPr id="62" name="Прямоугольник 61"/>
          <p:cNvSpPr/>
          <p:nvPr/>
        </p:nvSpPr>
        <p:spPr>
          <a:xfrm>
            <a:off x="2697663" y="4439115"/>
            <a:ext cx="288032" cy="1512168"/>
          </a:xfrm>
          <a:prstGeom prst="rect">
            <a:avLst/>
          </a:prstGeom>
          <a:solidFill>
            <a:srgbClr val="0070C0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/>
              <a:t>ВЫХОД</a:t>
            </a:r>
          </a:p>
        </p:txBody>
      </p:sp>
      <p:sp>
        <p:nvSpPr>
          <p:cNvPr id="15406" name="Прямоугольник 54"/>
          <p:cNvSpPr>
            <a:spLocks noChangeArrowheads="1"/>
          </p:cNvSpPr>
          <p:nvPr/>
        </p:nvSpPr>
        <p:spPr bwMode="auto">
          <a:xfrm>
            <a:off x="4664786" y="4154113"/>
            <a:ext cx="345757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ПРОБЛЕМЫ:</a:t>
            </a:r>
          </a:p>
        </p:txBody>
      </p:sp>
      <p:sp>
        <p:nvSpPr>
          <p:cNvPr id="70" name="Пятно 1 60"/>
          <p:cNvSpPr/>
          <p:nvPr/>
        </p:nvSpPr>
        <p:spPr>
          <a:xfrm>
            <a:off x="4259491" y="1885004"/>
            <a:ext cx="646113" cy="504825"/>
          </a:xfrm>
          <a:prstGeom prst="irregularSeal1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>
              <a:defRPr/>
            </a:pPr>
            <a:r>
              <a:rPr lang="ru-RU" sz="800" b="1" dirty="0">
                <a:solidFill>
                  <a:schemeClr val="bg1"/>
                </a:solidFill>
                <a:cs typeface="Arial" pitchFamily="34" charset="0"/>
              </a:rPr>
              <a:t>1</a:t>
            </a:r>
          </a:p>
        </p:txBody>
      </p:sp>
      <p:sp>
        <p:nvSpPr>
          <p:cNvPr id="84" name="Пятно 1 60"/>
          <p:cNvSpPr/>
          <p:nvPr/>
        </p:nvSpPr>
        <p:spPr>
          <a:xfrm>
            <a:off x="8320881" y="1902282"/>
            <a:ext cx="646113" cy="504825"/>
          </a:xfrm>
          <a:prstGeom prst="irregularSeal1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>
              <a:defRPr/>
            </a:pPr>
            <a:r>
              <a:rPr lang="ru-RU" sz="800" b="1" dirty="0">
                <a:solidFill>
                  <a:schemeClr val="bg1"/>
                </a:solidFill>
                <a:cs typeface="Arial" pitchFamily="34" charset="0"/>
              </a:rPr>
              <a:t>3</a:t>
            </a:r>
          </a:p>
        </p:txBody>
      </p:sp>
      <p:sp>
        <p:nvSpPr>
          <p:cNvPr id="104" name="Пятно 1 60"/>
          <p:cNvSpPr/>
          <p:nvPr/>
        </p:nvSpPr>
        <p:spPr>
          <a:xfrm>
            <a:off x="6520476" y="1936734"/>
            <a:ext cx="646112" cy="504825"/>
          </a:xfrm>
          <a:prstGeom prst="irregularSeal1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>
              <a:defRPr/>
            </a:pPr>
            <a:r>
              <a:rPr lang="ru-RU" sz="800" b="1" dirty="0">
                <a:solidFill>
                  <a:schemeClr val="bg1"/>
                </a:solidFill>
                <a:cs typeface="Arial" pitchFamily="34" charset="0"/>
              </a:rPr>
              <a:t>2</a:t>
            </a:r>
          </a:p>
        </p:txBody>
      </p:sp>
      <p:sp>
        <p:nvSpPr>
          <p:cNvPr id="69" name="Прямоугольник 5"/>
          <p:cNvSpPr>
            <a:spLocks noChangeArrowheads="1"/>
          </p:cNvSpPr>
          <p:nvPr/>
        </p:nvSpPr>
        <p:spPr bwMode="auto">
          <a:xfrm>
            <a:off x="436479" y="747095"/>
            <a:ext cx="8251773" cy="12311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latin typeface="Times New Roman" pitchFamily="18" charset="0"/>
                <a:cs typeface="Times New Roman" pitchFamily="18" charset="0"/>
              </a:rPr>
              <a:t>Карта текущего состояния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процесса</a:t>
            </a:r>
          </a:p>
          <a:p>
            <a:pPr algn="ctr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«Оптимизация процесса эвакуации детей и сотрудников МБДОУ «ДС №23»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 срабатывании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АПС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  <a:p>
            <a:pPr algn="ctr"/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4514" y="357188"/>
            <a:ext cx="6957847" cy="285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6" name="Picture 3" descr="C:\Users\Администратор\Desktop\Coat_of_arms_of_Chelyabinsk_Oblast.svg.png">
            <a:extLst>
              <a:ext uri="{FF2B5EF4-FFF2-40B4-BE49-F238E27FC236}">
                <a16:creationId xmlns:a16="http://schemas.microsoft.com/office/drawing/2014/main" id="{9CAB8852-A417-4D29-8B91-8360D3232CF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844" y="34058"/>
            <a:ext cx="720000" cy="9259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7" name="Заголовок 1"/>
          <p:cNvSpPr txBox="1">
            <a:spLocks/>
          </p:cNvSpPr>
          <p:nvPr/>
        </p:nvSpPr>
        <p:spPr>
          <a:xfrm>
            <a:off x="1084414" y="179609"/>
            <a:ext cx="3312369" cy="3600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>
              <a:defRPr/>
            </a:pPr>
            <a:r>
              <a:rPr lang="ru-RU" sz="1600" b="1">
                <a:latin typeface="Times New Roman" panose="02020603050405020304" pitchFamily="18" charset="0"/>
                <a:cs typeface="Times New Roman" panose="02020603050405020304" pitchFamily="18" charset="0"/>
              </a:rPr>
              <a:t>Челябинская область</a:t>
            </a:r>
            <a:endParaRPr 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99" name="Таблица 9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4702398"/>
              </p:ext>
            </p:extLst>
          </p:nvPr>
        </p:nvGraphicFramePr>
        <p:xfrm>
          <a:off x="2650083" y="2518408"/>
          <a:ext cx="1751856" cy="1169527"/>
        </p:xfrm>
        <a:graphic>
          <a:graphicData uri="http://schemas.openxmlformats.org/drawingml/2006/table">
            <a:tbl>
              <a:tblPr firstRow="1" bandRow="1">
                <a:tableStyleId>{3C2FFA5D-87B4-456A-9821-1D502468CF0F}</a:tableStyleId>
              </a:tblPr>
              <a:tblGrid>
                <a:gridCol w="17518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76480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Дети и сотрудники ДОУ</a:t>
                      </a:r>
                      <a:endParaRPr lang="ru-RU" sz="11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6807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defRPr/>
                      </a:pPr>
                      <a:r>
                        <a:rPr lang="ru-RU" sz="11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Сбор детей около воспитателя</a:t>
                      </a:r>
                      <a:endParaRPr lang="ru-RU" sz="1100" b="1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9EE0FE">
                        <a:alpha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1606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Параметры</a:t>
                      </a:r>
                      <a:r>
                        <a:rPr lang="ru-RU" sz="1000" baseline="0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шага</a:t>
                      </a:r>
                    </a:p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 мин</a:t>
                      </a:r>
                      <a:r>
                        <a:rPr lang="ru-RU" sz="1000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100" name="Таблица 9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0945151"/>
              </p:ext>
            </p:extLst>
          </p:nvPr>
        </p:nvGraphicFramePr>
        <p:xfrm>
          <a:off x="4859338" y="2539810"/>
          <a:ext cx="1751856" cy="1169527"/>
        </p:xfrm>
        <a:graphic>
          <a:graphicData uri="http://schemas.openxmlformats.org/drawingml/2006/table">
            <a:tbl>
              <a:tblPr firstRow="1" bandRow="1">
                <a:tableStyleId>{3C2FFA5D-87B4-456A-9821-1D502468CF0F}</a:tableStyleId>
              </a:tblPr>
              <a:tblGrid>
                <a:gridCol w="17518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76480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Сотрудники</a:t>
                      </a:r>
                      <a:r>
                        <a:rPr lang="ru-RU" sz="1100" b="1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ДОУ</a:t>
                      </a:r>
                      <a:endParaRPr lang="ru-RU" sz="11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6807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defRPr/>
                      </a:pPr>
                      <a:r>
                        <a:rPr lang="ru-RU" sz="11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Сбор необходимой документации педагога</a:t>
                      </a:r>
                      <a:endParaRPr lang="ru-RU" sz="1100" b="1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9EE0FE">
                        <a:alpha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1606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Параметры</a:t>
                      </a:r>
                      <a:r>
                        <a:rPr lang="ru-RU" sz="1000" baseline="0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шага</a:t>
                      </a:r>
                    </a:p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 мин</a:t>
                      </a:r>
                      <a:r>
                        <a:rPr lang="ru-RU" sz="1000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101" name="Таблица 10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8841520"/>
              </p:ext>
            </p:extLst>
          </p:nvPr>
        </p:nvGraphicFramePr>
        <p:xfrm>
          <a:off x="7150677" y="2522058"/>
          <a:ext cx="1751856" cy="1169527"/>
        </p:xfrm>
        <a:graphic>
          <a:graphicData uri="http://schemas.openxmlformats.org/drawingml/2006/table">
            <a:tbl>
              <a:tblPr firstRow="1" bandRow="1">
                <a:tableStyleId>{3C2FFA5D-87B4-456A-9821-1D502468CF0F}</a:tableStyleId>
              </a:tblPr>
              <a:tblGrid>
                <a:gridCol w="17518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76480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Дети и сотрудники ДОУ</a:t>
                      </a:r>
                      <a:endParaRPr lang="ru-RU" sz="11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6807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defRPr/>
                      </a:pPr>
                      <a:r>
                        <a:rPr lang="ru-RU" sz="11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Эвакуация детей и взрослых</a:t>
                      </a:r>
                      <a:endParaRPr lang="ru-RU" sz="1100" b="1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9EE0FE">
                        <a:alpha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1606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Параметры</a:t>
                      </a:r>
                      <a:r>
                        <a:rPr lang="ru-RU" sz="1000" baseline="0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шага</a:t>
                      </a:r>
                    </a:p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 мин</a:t>
                      </a:r>
                      <a:r>
                        <a:rPr lang="ru-RU" sz="1000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103" name="Таблица 10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5686162"/>
              </p:ext>
            </p:extLst>
          </p:nvPr>
        </p:nvGraphicFramePr>
        <p:xfrm>
          <a:off x="792312" y="4655680"/>
          <a:ext cx="1751856" cy="1169527"/>
        </p:xfrm>
        <a:graphic>
          <a:graphicData uri="http://schemas.openxmlformats.org/drawingml/2006/table">
            <a:tbl>
              <a:tblPr firstRow="1" bandRow="1">
                <a:tableStyleId>{3C2FFA5D-87B4-456A-9821-1D502468CF0F}</a:tableStyleId>
              </a:tblPr>
              <a:tblGrid>
                <a:gridCol w="17518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76480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Дети</a:t>
                      </a:r>
                      <a:r>
                        <a:rPr lang="ru-RU" sz="1100" b="1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и сотрудники ДОУ</a:t>
                      </a:r>
                      <a:endParaRPr lang="ru-RU" sz="11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6807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defRPr/>
                      </a:pPr>
                      <a:r>
                        <a:rPr lang="ru-RU" sz="11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Построение в месте сбора,</a:t>
                      </a:r>
                      <a:r>
                        <a:rPr lang="ru-RU" sz="1100" b="1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доклад.</a:t>
                      </a:r>
                      <a:endParaRPr lang="ru-RU" sz="1100" b="1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9EE0FE">
                        <a:alpha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1606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Параметры</a:t>
                      </a:r>
                      <a:r>
                        <a:rPr lang="ru-RU" sz="1000" baseline="0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шага</a:t>
                      </a:r>
                    </a:p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 мин</a:t>
                      </a:r>
                      <a:r>
                        <a:rPr lang="ru-RU" sz="1000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10" name="Прямоугольник 109"/>
          <p:cNvSpPr/>
          <p:nvPr/>
        </p:nvSpPr>
        <p:spPr>
          <a:xfrm>
            <a:off x="3207202" y="2046746"/>
            <a:ext cx="642937" cy="360363"/>
          </a:xfrm>
          <a:prstGeom prst="rect">
            <a:avLst/>
          </a:prstGeom>
          <a:solidFill>
            <a:srgbClr val="9EE0F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200" b="1" dirty="0">
                <a:solidFill>
                  <a:srgbClr val="002060"/>
                </a:solidFill>
              </a:rPr>
              <a:t>ШАГ 2</a:t>
            </a:r>
            <a:r>
              <a:rPr lang="ru-RU" sz="1200" b="1" dirty="0"/>
              <a:t> </a:t>
            </a:r>
          </a:p>
        </p:txBody>
      </p:sp>
      <p:sp>
        <p:nvSpPr>
          <p:cNvPr id="111" name="Прямоугольник 110"/>
          <p:cNvSpPr/>
          <p:nvPr/>
        </p:nvSpPr>
        <p:spPr>
          <a:xfrm>
            <a:off x="5437801" y="2018450"/>
            <a:ext cx="642937" cy="360363"/>
          </a:xfrm>
          <a:prstGeom prst="rect">
            <a:avLst/>
          </a:prstGeom>
          <a:solidFill>
            <a:srgbClr val="9EE0F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200" b="1" dirty="0">
                <a:solidFill>
                  <a:srgbClr val="002060"/>
                </a:solidFill>
              </a:rPr>
              <a:t>ШАГ 3</a:t>
            </a:r>
            <a:r>
              <a:rPr lang="ru-RU" sz="1200" b="1" dirty="0"/>
              <a:t> </a:t>
            </a:r>
          </a:p>
        </p:txBody>
      </p:sp>
      <p:sp>
        <p:nvSpPr>
          <p:cNvPr id="112" name="Прямоугольник 111"/>
          <p:cNvSpPr/>
          <p:nvPr/>
        </p:nvSpPr>
        <p:spPr>
          <a:xfrm>
            <a:off x="7511037" y="1966945"/>
            <a:ext cx="642937" cy="360363"/>
          </a:xfrm>
          <a:prstGeom prst="rect">
            <a:avLst/>
          </a:prstGeom>
          <a:solidFill>
            <a:srgbClr val="9EE0F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200" b="1" dirty="0">
                <a:solidFill>
                  <a:srgbClr val="002060"/>
                </a:solidFill>
              </a:rPr>
              <a:t>ШАГ4</a:t>
            </a:r>
            <a:r>
              <a:rPr lang="ru-RU" sz="1200" b="1" dirty="0"/>
              <a:t> </a:t>
            </a:r>
          </a:p>
        </p:txBody>
      </p:sp>
      <p:sp>
        <p:nvSpPr>
          <p:cNvPr id="113" name="Прямоугольник 112"/>
          <p:cNvSpPr/>
          <p:nvPr/>
        </p:nvSpPr>
        <p:spPr>
          <a:xfrm>
            <a:off x="1250297" y="4216423"/>
            <a:ext cx="642937" cy="360363"/>
          </a:xfrm>
          <a:prstGeom prst="rect">
            <a:avLst/>
          </a:prstGeom>
          <a:solidFill>
            <a:srgbClr val="9EE0F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200" b="1" dirty="0">
                <a:solidFill>
                  <a:srgbClr val="002060"/>
                </a:solidFill>
              </a:rPr>
              <a:t>ШАГ 5</a:t>
            </a:r>
            <a:r>
              <a:rPr lang="ru-RU" sz="1200" b="1" dirty="0"/>
              <a:t> </a:t>
            </a:r>
          </a:p>
        </p:txBody>
      </p:sp>
      <p:sp>
        <p:nvSpPr>
          <p:cNvPr id="119" name="Стрелка вправо 118"/>
          <p:cNvSpPr/>
          <p:nvPr/>
        </p:nvSpPr>
        <p:spPr>
          <a:xfrm>
            <a:off x="4472126" y="2852357"/>
            <a:ext cx="342622" cy="377212"/>
          </a:xfrm>
          <a:prstGeom prst="rightArrow">
            <a:avLst>
              <a:gd name="adj1" fmla="val 50000"/>
              <a:gd name="adj2" fmla="val 35301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20" name="Стрелка вправо 119"/>
          <p:cNvSpPr/>
          <p:nvPr/>
        </p:nvSpPr>
        <p:spPr>
          <a:xfrm>
            <a:off x="6655784" y="2904247"/>
            <a:ext cx="342622" cy="377212"/>
          </a:xfrm>
          <a:prstGeom prst="rightArrow">
            <a:avLst>
              <a:gd name="adj1" fmla="val 50000"/>
              <a:gd name="adj2" fmla="val 35301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21" name="Стрелка вправо 120"/>
          <p:cNvSpPr/>
          <p:nvPr/>
        </p:nvSpPr>
        <p:spPr>
          <a:xfrm>
            <a:off x="2225454" y="2852357"/>
            <a:ext cx="342622" cy="377212"/>
          </a:xfrm>
          <a:prstGeom prst="rightArrow">
            <a:avLst>
              <a:gd name="adj1" fmla="val 50000"/>
              <a:gd name="adj2" fmla="val 35301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44" name="Стрелка вправо 43"/>
          <p:cNvSpPr/>
          <p:nvPr/>
        </p:nvSpPr>
        <p:spPr>
          <a:xfrm>
            <a:off x="229587" y="5006593"/>
            <a:ext cx="342622" cy="377212"/>
          </a:xfrm>
          <a:prstGeom prst="rightArrow">
            <a:avLst>
              <a:gd name="adj1" fmla="val 50000"/>
              <a:gd name="adj2" fmla="val 35301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45" name="Пятно 1 60"/>
          <p:cNvSpPr/>
          <p:nvPr/>
        </p:nvSpPr>
        <p:spPr>
          <a:xfrm>
            <a:off x="106772" y="4192909"/>
            <a:ext cx="646113" cy="504825"/>
          </a:xfrm>
          <a:prstGeom prst="irregularSeal1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>
              <a:defRPr/>
            </a:pPr>
            <a:r>
              <a:rPr lang="ru-RU" sz="800" b="1" dirty="0" smtClean="0">
                <a:solidFill>
                  <a:schemeClr val="bg1"/>
                </a:solidFill>
                <a:cs typeface="Arial" pitchFamily="34" charset="0"/>
              </a:rPr>
              <a:t>4</a:t>
            </a:r>
            <a:endParaRPr lang="ru-RU" sz="800" b="1" dirty="0">
              <a:solidFill>
                <a:schemeClr val="bg1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2552752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Содержимое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27287285"/>
              </p:ext>
            </p:extLst>
          </p:nvPr>
        </p:nvGraphicFramePr>
        <p:xfrm>
          <a:off x="123845" y="1024381"/>
          <a:ext cx="8833888" cy="57001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833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416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4469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641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40341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Проблема </a:t>
                      </a:r>
                    </a:p>
                  </a:txBody>
                  <a:tcPr marL="91438" marR="91438" marT="45739" marB="45739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Коренная причина</a:t>
                      </a:r>
                    </a:p>
                  </a:txBody>
                  <a:tcPr marL="91438" marR="91438" marT="45739" marB="45739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Способ</a:t>
                      </a:r>
                      <a:r>
                        <a:rPr lang="ru-RU" sz="14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решения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8" marR="91438" marT="45739" marB="45739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Экономия</a:t>
                      </a:r>
                      <a:r>
                        <a:rPr lang="ru-RU" sz="14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времени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8" marR="91438" marT="45739" marB="45739"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8180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altLang="ru-RU" sz="14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ru-RU" altLang="ru-RU" sz="14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</a:t>
                      </a:r>
                      <a:r>
                        <a:rPr lang="ru-RU" alt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Временные затраты педагога, связанные с длительным процессом сбора воспитанников для проведения тренировочной эвакуации</a:t>
                      </a:r>
                      <a:endParaRPr lang="ru-RU" altLang="ru-RU" sz="1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altLang="ru-RU" sz="1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27" marR="91427" marT="45735" marB="45735">
                    <a:solidFill>
                      <a:srgbClr val="9EE0FE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4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Дети бегут</a:t>
                      </a:r>
                      <a:r>
                        <a:rPr lang="ru-RU" sz="1400" b="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за вещами в раздевалку. Боятся громкого звука АПС.</a:t>
                      </a:r>
                    </a:p>
                    <a:p>
                      <a:pPr algn="just"/>
                      <a:r>
                        <a:rPr lang="ru-RU" sz="1400" b="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Отсутствовали при инструктаже.</a:t>
                      </a:r>
                      <a:endParaRPr lang="ru-RU" sz="1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8" marR="91438" marT="45739" marB="45739">
                    <a:solidFill>
                      <a:srgbClr val="9EE0FE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4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Разработка визуализированного алгоритма эвакуации, доступного пониманию детей разного возраста.</a:t>
                      </a:r>
                    </a:p>
                    <a:p>
                      <a:pPr algn="just"/>
                      <a:r>
                        <a:rPr lang="ru-RU" sz="14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Обозначить место сбора и нанести разметку путей эвакуации в каждой возрастной группе</a:t>
                      </a:r>
                      <a:endParaRPr lang="ru-RU" sz="1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8" marR="91438" marT="45739" marB="45739">
                    <a:solidFill>
                      <a:srgbClr val="9EE0F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</a:t>
                      </a:r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мин</a:t>
                      </a:r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– 40 сек.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8" marR="91438" marT="45739" marB="45739">
                    <a:solidFill>
                      <a:srgbClr val="9EE0F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8180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altLang="ru-RU" sz="1400" b="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ru-RU" altLang="ru-RU" sz="1400" b="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ru-RU" alt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Временные затраты педагога, связанные со сбором необходимой документации педагога.</a:t>
                      </a:r>
                      <a:endParaRPr lang="ru-RU" altLang="ru-RU" sz="1400" b="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27" marR="91427" marT="45735" marB="45735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4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Педагог не ориентируется в документах, нет систематизации.</a:t>
                      </a:r>
                      <a:r>
                        <a:rPr lang="ru-RU" sz="1400" b="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1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8" marR="91438" marT="45739" marB="45739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4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Маркировка необходимой документации,</a:t>
                      </a:r>
                      <a:r>
                        <a:rPr lang="ru-RU" sz="1400" b="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полки для неё, обусловленным знаком.</a:t>
                      </a:r>
                      <a:endParaRPr lang="ru-RU" sz="1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8" marR="91438" marT="45739" marB="45739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 </a:t>
                      </a:r>
                      <a:r>
                        <a:rPr kumimoji="0" lang="ru-RU" altLang="ru-RU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мин</a:t>
                      </a:r>
                      <a:r>
                        <a:rPr kumimoji="0" lang="ru-RU" altLang="ru-RU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. – 40 сек.</a:t>
                      </a:r>
                      <a:endParaRPr kumimoji="0" lang="ru-RU" altLang="ru-RU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38" marR="91438" marT="45739" marB="45739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31535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altLang="ru-RU" sz="1400" b="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ru-RU" altLang="ru-RU" sz="1400" b="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. </a:t>
                      </a:r>
                      <a:r>
                        <a:rPr lang="ru-RU" alt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Временные затраты, связанные с лишними движениями сотрудников ДОУ при эвакуации</a:t>
                      </a:r>
                      <a:endParaRPr lang="ru-RU" sz="14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just"/>
                      <a:endParaRPr lang="ru-RU" altLang="ru-RU" sz="1400" b="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27" marR="91427" marT="45735" marB="45735">
                    <a:solidFill>
                      <a:srgbClr val="9EE0F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 согласованные действия сотрудников.</a:t>
                      </a:r>
                      <a:endParaRPr lang="ru-RU" sz="1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8" marR="91438" marT="45739" marB="45739">
                    <a:solidFill>
                      <a:srgbClr val="9EE0F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Разработка визуализированного алгоритма эвакуации</a:t>
                      </a:r>
                      <a:r>
                        <a:rPr lang="ru-RU" sz="1400" b="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для сотрудников ДОУ.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8" marR="91438" marT="45739" marB="45739">
                    <a:solidFill>
                      <a:srgbClr val="9EE0FE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2 -1 мин</a:t>
                      </a:r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</a:txBody>
                  <a:tcPr marL="91438" marR="91438" marT="45739" marB="45739">
                    <a:solidFill>
                      <a:srgbClr val="9EE0F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31535">
                <a:tc>
                  <a:txBody>
                    <a:bodyPr/>
                    <a:lstStyle/>
                    <a:p>
                      <a:pPr algn="just"/>
                      <a:r>
                        <a:rPr lang="ru-RU" altLang="ru-RU" sz="1400" b="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r>
                        <a:rPr lang="ru-RU" altLang="ru-RU" sz="1400" b="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ru-RU" alt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Временные затраты, связанные с длительным процессом построения воспитанников в месте сбора, доклад педагога</a:t>
                      </a:r>
                      <a:endParaRPr lang="ru-RU" altLang="ru-RU" sz="1400" b="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27" marR="91427" marT="45735" marB="45735"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 согласованные действия сотрудников.</a:t>
                      </a: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Отсутствовали при инструктаже как дети, так и сотрудники.</a:t>
                      </a:r>
                      <a:endParaRPr lang="ru-RU" sz="1400" b="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8" marR="91438" marT="45739" marB="45739"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Разработка визуализированного алгоритма эвакуации, доступного пониманию детей разного возраста.</a:t>
                      </a: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Разработка визуализированного алгоритма эвакуации для</a:t>
                      </a:r>
                      <a:r>
                        <a:rPr lang="ru-RU" sz="1400" b="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сотрудников ДОУ.</a:t>
                      </a:r>
                      <a:endParaRPr lang="ru-RU" sz="14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8" marR="91438" marT="45739" marB="45739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2-</a:t>
                      </a:r>
                      <a:r>
                        <a:rPr lang="ru-RU" sz="14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</a:t>
                      </a:r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мин.</a:t>
                      </a:r>
                    </a:p>
                  </a:txBody>
                  <a:tcPr marL="91438" marR="91438" marT="45739" marB="45739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AC7F4D-E65F-462B-8A35-B149C55565DD}" type="slidenum">
              <a:rPr lang="ru-RU"/>
              <a:pPr>
                <a:defRPr/>
              </a:pPr>
              <a:t>6</a:t>
            </a:fld>
            <a:endParaRPr lang="ru-RU" dirty="0"/>
          </a:p>
        </p:txBody>
      </p:sp>
      <p:sp>
        <p:nvSpPr>
          <p:cNvPr id="17434" name="Прямоугольник 5"/>
          <p:cNvSpPr>
            <a:spLocks noChangeArrowheads="1"/>
          </p:cNvSpPr>
          <p:nvPr/>
        </p:nvSpPr>
        <p:spPr bwMode="auto">
          <a:xfrm>
            <a:off x="1930070" y="524614"/>
            <a:ext cx="479886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Анализ проблем</a:t>
            </a: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8429" y="337056"/>
            <a:ext cx="6957847" cy="285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3" descr="C:\Users\Администратор\Desktop\Coat_of_arms_of_Chelyabinsk_Oblast.svg.png">
            <a:extLst>
              <a:ext uri="{FF2B5EF4-FFF2-40B4-BE49-F238E27FC236}">
                <a16:creationId xmlns:a16="http://schemas.microsoft.com/office/drawing/2014/main" id="{9CAB8852-A417-4D29-8B91-8360D3232CF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844" y="34058"/>
            <a:ext cx="720000" cy="9259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1017133" y="66112"/>
            <a:ext cx="3312369" cy="360040"/>
          </a:xfrm>
        </p:spPr>
        <p:txBody>
          <a:bodyPr rtlCol="0">
            <a:noAutofit/>
          </a:bodyPr>
          <a:lstStyle/>
          <a:p>
            <a:pPr algn="just" fontAlgn="auto">
              <a:spcAft>
                <a:spcPts val="0"/>
              </a:spcAft>
              <a:defRPr/>
            </a:pP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Челябинская область</a:t>
            </a:r>
          </a:p>
        </p:txBody>
      </p:sp>
    </p:spTree>
    <p:extLst>
      <p:ext uri="{BB962C8B-B14F-4D97-AF65-F5344CB8AC3E}">
        <p14:creationId xmlns:p14="http://schemas.microsoft.com/office/powerpoint/2010/main" val="1742491624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643938" y="6429375"/>
            <a:ext cx="347662" cy="285750"/>
          </a:xfrm>
        </p:spPr>
        <p:txBody>
          <a:bodyPr/>
          <a:lstStyle/>
          <a:p>
            <a:pPr algn="ctr">
              <a:defRPr/>
            </a:pPr>
            <a:fld id="{AD987F0A-53C7-4A4A-8BA7-E39A8CD592AC}" type="slidenum">
              <a:rPr lang="ru-RU" b="1">
                <a:solidFill>
                  <a:schemeClr val="accent5">
                    <a:lumMod val="50000"/>
                  </a:schemeClr>
                </a:solidFill>
              </a:rPr>
              <a:pPr algn="ctr">
                <a:defRPr/>
              </a:pPr>
              <a:t>7</a:t>
            </a:fld>
            <a:endParaRPr lang="ru-RU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graphicFrame>
        <p:nvGraphicFramePr>
          <p:cNvPr id="6" name="Схема 5"/>
          <p:cNvGraphicFramePr/>
          <p:nvPr>
            <p:extLst/>
          </p:nvPr>
        </p:nvGraphicFramePr>
        <p:xfrm>
          <a:off x="123844" y="959978"/>
          <a:ext cx="4500593" cy="51899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0" name="Скругленный прямоугольник 9"/>
          <p:cNvSpPr/>
          <p:nvPr/>
        </p:nvSpPr>
        <p:spPr>
          <a:xfrm>
            <a:off x="4803663" y="1396386"/>
            <a:ext cx="3769515" cy="714375"/>
          </a:xfrm>
          <a:prstGeom prst="roundRect">
            <a:avLst/>
          </a:prstGeom>
          <a:solidFill>
            <a:schemeClr val="bg1"/>
          </a:solidFill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Проблемы, решение которых требуется на федеральном уровне</a:t>
            </a: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836830" y="2618192"/>
            <a:ext cx="3746698" cy="714375"/>
          </a:xfrm>
          <a:prstGeom prst="roundRect">
            <a:avLst/>
          </a:prstGeom>
          <a:solidFill>
            <a:schemeClr val="bg1"/>
          </a:solidFill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Проблемы, решение которых требуется на региональном уровне</a:t>
            </a: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4624437" y="3784394"/>
            <a:ext cx="4196035" cy="2226684"/>
          </a:xfrm>
          <a:prstGeom prst="roundRect">
            <a:avLst/>
          </a:prstGeom>
          <a:solidFill>
            <a:schemeClr val="bg1"/>
          </a:solidFill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>
              <a:defRPr/>
            </a:pPr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ru-RU" alt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Временные затраты педагога, связанные с длительным процессом сбора воспитанников для проведения тренировочной эвакуации</a:t>
            </a:r>
            <a:endParaRPr lang="ru-RU" sz="1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defRPr/>
            </a:pPr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ru-RU" alt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Временные затраты педагога, связанные со сбором необходимой </a:t>
            </a:r>
            <a:r>
              <a:rPr lang="ru-RU" alt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документации педагога.</a:t>
            </a:r>
          </a:p>
          <a:p>
            <a:pPr algn="just">
              <a:defRPr/>
            </a:pPr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alt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Временные затраты, связанные с лишними движениями сотрудников ДОУ при эвакуации</a:t>
            </a:r>
            <a:endParaRPr lang="ru-RU" sz="1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defRPr/>
            </a:pPr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ru-RU" alt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Временные затраты, связанные с длительным процессом построения воспитанников в месте сбора, доклад педагога.</a:t>
            </a:r>
            <a:endPara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ятно 1 60"/>
          <p:cNvSpPr/>
          <p:nvPr/>
        </p:nvSpPr>
        <p:spPr>
          <a:xfrm>
            <a:off x="1000100" y="5506251"/>
            <a:ext cx="646112" cy="504825"/>
          </a:xfrm>
          <a:prstGeom prst="irregularSeal1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>
              <a:defRPr/>
            </a:pPr>
            <a:r>
              <a:rPr lang="ru-RU" sz="800" b="1" dirty="0">
                <a:solidFill>
                  <a:schemeClr val="bg1"/>
                </a:solidFill>
                <a:cs typeface="Arial" pitchFamily="34" charset="0"/>
              </a:rPr>
              <a:t>1</a:t>
            </a:r>
          </a:p>
        </p:txBody>
      </p:sp>
      <p:sp>
        <p:nvSpPr>
          <p:cNvPr id="13" name="Пятно 1 60"/>
          <p:cNvSpPr/>
          <p:nvPr/>
        </p:nvSpPr>
        <p:spPr>
          <a:xfrm>
            <a:off x="1812206" y="5506252"/>
            <a:ext cx="646112" cy="504825"/>
          </a:xfrm>
          <a:prstGeom prst="irregularSeal1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>
              <a:defRPr/>
            </a:pPr>
            <a:r>
              <a:rPr lang="ru-RU" sz="800" b="1" dirty="0">
                <a:solidFill>
                  <a:schemeClr val="bg1"/>
                </a:solidFill>
                <a:cs typeface="Arial" pitchFamily="34" charset="0"/>
              </a:rPr>
              <a:t>2</a:t>
            </a:r>
          </a:p>
        </p:txBody>
      </p:sp>
      <p:sp>
        <p:nvSpPr>
          <p:cNvPr id="14" name="Пятно 1 60"/>
          <p:cNvSpPr/>
          <p:nvPr/>
        </p:nvSpPr>
        <p:spPr>
          <a:xfrm>
            <a:off x="2707062" y="5543559"/>
            <a:ext cx="646112" cy="504825"/>
          </a:xfrm>
          <a:prstGeom prst="irregularSeal1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>
              <a:defRPr/>
            </a:pPr>
            <a:r>
              <a:rPr lang="ru-RU" sz="800" b="1" dirty="0">
                <a:solidFill>
                  <a:schemeClr val="bg1"/>
                </a:solidFill>
                <a:cs typeface="Arial" pitchFamily="34" charset="0"/>
              </a:rPr>
              <a:t>3</a:t>
            </a:r>
          </a:p>
        </p:txBody>
      </p:sp>
      <p:pic>
        <p:nvPicPr>
          <p:cNvPr id="15" name="Picture 3" descr="C:\Users\Администратор\Desktop\Coat_of_arms_of_Chelyabinsk_Oblast.svg.png">
            <a:extLst>
              <a:ext uri="{FF2B5EF4-FFF2-40B4-BE49-F238E27FC236}">
                <a16:creationId xmlns:a16="http://schemas.microsoft.com/office/drawing/2014/main" id="{9CAB8852-A417-4D29-8B91-8360D3232CF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844" y="34058"/>
            <a:ext cx="720000" cy="9259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Заголовок 1"/>
          <p:cNvSpPr txBox="1">
            <a:spLocks/>
          </p:cNvSpPr>
          <p:nvPr/>
        </p:nvSpPr>
        <p:spPr>
          <a:xfrm>
            <a:off x="1084414" y="179609"/>
            <a:ext cx="3312369" cy="3600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>
              <a:defRPr/>
            </a:pPr>
            <a:r>
              <a:rPr lang="ru-RU" sz="1600" b="1">
                <a:latin typeface="Times New Roman" panose="02020603050405020304" pitchFamily="18" charset="0"/>
                <a:cs typeface="Times New Roman" panose="02020603050405020304" pitchFamily="18" charset="0"/>
              </a:rPr>
              <a:t>Челябинская область</a:t>
            </a:r>
            <a:endParaRPr 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7" name="Picture 2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1443" y="522303"/>
            <a:ext cx="6957847" cy="285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" name="Picture 2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2373" y="6309320"/>
            <a:ext cx="6957847" cy="285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" name="Прямоугольник 5"/>
          <p:cNvSpPr>
            <a:spLocks noChangeArrowheads="1"/>
          </p:cNvSpPr>
          <p:nvPr/>
        </p:nvSpPr>
        <p:spPr bwMode="auto">
          <a:xfrm>
            <a:off x="2458318" y="797801"/>
            <a:ext cx="479886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Пирамида  проблем</a:t>
            </a:r>
          </a:p>
        </p:txBody>
      </p:sp>
      <p:sp>
        <p:nvSpPr>
          <p:cNvPr id="20" name="Пятно 1 60"/>
          <p:cNvSpPr/>
          <p:nvPr/>
        </p:nvSpPr>
        <p:spPr>
          <a:xfrm>
            <a:off x="1280975" y="4797152"/>
            <a:ext cx="646112" cy="504825"/>
          </a:xfrm>
          <a:prstGeom prst="irregularSeal1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>
              <a:defRPr/>
            </a:pPr>
            <a:r>
              <a:rPr lang="ru-RU" sz="800" b="1" dirty="0">
                <a:solidFill>
                  <a:schemeClr val="bg1"/>
                </a:solidFill>
                <a:cs typeface="Arial" pitchFamily="34" charset="0"/>
              </a:rPr>
              <a:t>4</a:t>
            </a:r>
          </a:p>
        </p:txBody>
      </p:sp>
      <p:sp>
        <p:nvSpPr>
          <p:cNvPr id="21" name="Пятно 1 60"/>
          <p:cNvSpPr/>
          <p:nvPr/>
        </p:nvSpPr>
        <p:spPr>
          <a:xfrm>
            <a:off x="2707062" y="4836305"/>
            <a:ext cx="646112" cy="504825"/>
          </a:xfrm>
          <a:prstGeom prst="irregularSeal1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>
              <a:defRPr/>
            </a:pPr>
            <a:r>
              <a:rPr lang="ru-RU" sz="800" b="1" dirty="0">
                <a:solidFill>
                  <a:schemeClr val="bg1"/>
                </a:solidFill>
                <a:cs typeface="Arial" pitchFamily="34" charset="0"/>
              </a:rPr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1464587547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643938" y="6429375"/>
            <a:ext cx="347662" cy="285750"/>
          </a:xfrm>
        </p:spPr>
        <p:txBody>
          <a:bodyPr/>
          <a:lstStyle/>
          <a:p>
            <a:pPr algn="ctr">
              <a:defRPr/>
            </a:pPr>
            <a:fld id="{0970D5C5-FB1B-4607-B94D-242D9579A688}" type="slidenum">
              <a:rPr lang="ru-RU" b="1">
                <a:solidFill>
                  <a:schemeClr val="accent5">
                    <a:lumMod val="50000"/>
                  </a:schemeClr>
                </a:solidFill>
              </a:rPr>
              <a:pPr algn="ctr">
                <a:defRPr/>
              </a:pPr>
              <a:t>8</a:t>
            </a:fld>
            <a:endParaRPr lang="ru-RU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18446" name="TextBox 48"/>
          <p:cNvSpPr txBox="1">
            <a:spLocks noChangeArrowheads="1"/>
          </p:cNvSpPr>
          <p:nvPr/>
        </p:nvSpPr>
        <p:spPr bwMode="auto">
          <a:xfrm>
            <a:off x="10890" y="6069520"/>
            <a:ext cx="4714875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ru-RU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Время протекания процесса – </a:t>
            </a:r>
            <a:r>
              <a:rPr lang="ru-RU" sz="1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мин 50 сек</a:t>
            </a:r>
            <a:r>
              <a:rPr lang="ru-RU" sz="1600" b="1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1600" b="1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8" name="Прямоугольник 77"/>
          <p:cNvSpPr/>
          <p:nvPr/>
        </p:nvSpPr>
        <p:spPr>
          <a:xfrm>
            <a:off x="2397795" y="4129367"/>
            <a:ext cx="288032" cy="1512168"/>
          </a:xfrm>
          <a:prstGeom prst="rect">
            <a:avLst/>
          </a:prstGeom>
          <a:solidFill>
            <a:srgbClr val="0070C0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/>
              <a:t>ВЫХОД</a:t>
            </a:r>
          </a:p>
        </p:txBody>
      </p:sp>
      <p:sp>
        <p:nvSpPr>
          <p:cNvPr id="95" name="Прямоугольник 94"/>
          <p:cNvSpPr/>
          <p:nvPr/>
        </p:nvSpPr>
        <p:spPr>
          <a:xfrm>
            <a:off x="188245" y="2471272"/>
            <a:ext cx="251520" cy="1224136"/>
          </a:xfrm>
          <a:prstGeom prst="rect">
            <a:avLst/>
          </a:prstGeom>
          <a:solidFill>
            <a:srgbClr val="0070C0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/>
              <a:t>ВХОД</a:t>
            </a:r>
          </a:p>
        </p:txBody>
      </p:sp>
      <p:pic>
        <p:nvPicPr>
          <p:cNvPr id="25" name="Picture 3" descr="C:\Users\Администратор\Desktop\Coat_of_arms_of_Chelyabinsk_Oblast.svg.png">
            <a:extLst>
              <a:ext uri="{FF2B5EF4-FFF2-40B4-BE49-F238E27FC236}">
                <a16:creationId xmlns:a16="http://schemas.microsoft.com/office/drawing/2014/main" id="{9CAB8852-A417-4D29-8B91-8360D3232CF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844" y="34058"/>
            <a:ext cx="720000" cy="9259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Заголовок 1"/>
          <p:cNvSpPr txBox="1">
            <a:spLocks/>
          </p:cNvSpPr>
          <p:nvPr/>
        </p:nvSpPr>
        <p:spPr>
          <a:xfrm>
            <a:off x="1084414" y="179609"/>
            <a:ext cx="3312369" cy="3600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>
              <a:defRPr/>
            </a:pP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Челябинская область</a:t>
            </a:r>
          </a:p>
        </p:txBody>
      </p:sp>
      <p:pic>
        <p:nvPicPr>
          <p:cNvPr id="2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7483" y="493527"/>
            <a:ext cx="6957847" cy="285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46842" y="6447771"/>
            <a:ext cx="6957847" cy="285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9" name="Прямоугольник 5"/>
          <p:cNvSpPr>
            <a:spLocks noChangeArrowheads="1"/>
          </p:cNvSpPr>
          <p:nvPr/>
        </p:nvSpPr>
        <p:spPr bwMode="auto">
          <a:xfrm>
            <a:off x="-29854" y="822551"/>
            <a:ext cx="8893621" cy="10464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Карта целевого состояния процесса </a:t>
            </a:r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Оптимизация процесса эвакуации детей и сотрудников МБДОУ «ДС №23» при срабатывании АПС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</p:txBody>
      </p:sp>
      <p:sp>
        <p:nvSpPr>
          <p:cNvPr id="31" name="Прямоугольник 30"/>
          <p:cNvSpPr/>
          <p:nvPr/>
        </p:nvSpPr>
        <p:spPr>
          <a:xfrm>
            <a:off x="1043608" y="2000249"/>
            <a:ext cx="642937" cy="360363"/>
          </a:xfrm>
          <a:prstGeom prst="rect">
            <a:avLst/>
          </a:prstGeom>
          <a:solidFill>
            <a:srgbClr val="9EE0F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200" b="1" dirty="0">
                <a:solidFill>
                  <a:srgbClr val="002060"/>
                </a:solidFill>
              </a:rPr>
              <a:t>ШАГ 1</a:t>
            </a:r>
            <a:r>
              <a:rPr lang="ru-RU" sz="1200" b="1" dirty="0"/>
              <a:t> </a:t>
            </a:r>
          </a:p>
        </p:txBody>
      </p:sp>
      <p:sp>
        <p:nvSpPr>
          <p:cNvPr id="32" name="Стрелка вправо 31"/>
          <p:cNvSpPr/>
          <p:nvPr/>
        </p:nvSpPr>
        <p:spPr>
          <a:xfrm>
            <a:off x="2397976" y="2924944"/>
            <a:ext cx="373824" cy="377212"/>
          </a:xfrm>
          <a:prstGeom prst="rightArrow">
            <a:avLst>
              <a:gd name="adj1" fmla="val 50000"/>
              <a:gd name="adj2" fmla="val 35301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37" name="Стрелка вправо 36"/>
          <p:cNvSpPr/>
          <p:nvPr/>
        </p:nvSpPr>
        <p:spPr>
          <a:xfrm>
            <a:off x="5807015" y="2856560"/>
            <a:ext cx="373824" cy="377212"/>
          </a:xfrm>
          <a:prstGeom prst="rightArrow">
            <a:avLst>
              <a:gd name="adj1" fmla="val 50000"/>
              <a:gd name="adj2" fmla="val 35301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39" name="Стрелка вправо 38"/>
          <p:cNvSpPr/>
          <p:nvPr/>
        </p:nvSpPr>
        <p:spPr>
          <a:xfrm>
            <a:off x="8428037" y="2794761"/>
            <a:ext cx="373824" cy="377212"/>
          </a:xfrm>
          <a:prstGeom prst="rightArrow">
            <a:avLst>
              <a:gd name="adj1" fmla="val 50000"/>
              <a:gd name="adj2" fmla="val 35301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41" name="Прямоугольник 40"/>
          <p:cNvSpPr/>
          <p:nvPr/>
        </p:nvSpPr>
        <p:spPr>
          <a:xfrm>
            <a:off x="3933468" y="1989950"/>
            <a:ext cx="642937" cy="360363"/>
          </a:xfrm>
          <a:prstGeom prst="rect">
            <a:avLst/>
          </a:prstGeom>
          <a:solidFill>
            <a:srgbClr val="9EE0F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200" b="1" dirty="0">
                <a:solidFill>
                  <a:srgbClr val="002060"/>
                </a:solidFill>
              </a:rPr>
              <a:t>ШАГ 2</a:t>
            </a:r>
            <a:r>
              <a:rPr lang="ru-RU" sz="1200" b="1" dirty="0"/>
              <a:t> </a:t>
            </a:r>
          </a:p>
        </p:txBody>
      </p:sp>
      <p:sp>
        <p:nvSpPr>
          <p:cNvPr id="42" name="Прямоугольник 41"/>
          <p:cNvSpPr/>
          <p:nvPr/>
        </p:nvSpPr>
        <p:spPr>
          <a:xfrm>
            <a:off x="7007292" y="1966761"/>
            <a:ext cx="642937" cy="360363"/>
          </a:xfrm>
          <a:prstGeom prst="rect">
            <a:avLst/>
          </a:prstGeom>
          <a:solidFill>
            <a:srgbClr val="9EE0F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200" b="1" dirty="0">
                <a:solidFill>
                  <a:srgbClr val="002060"/>
                </a:solidFill>
              </a:rPr>
              <a:t>ШАГ 3</a:t>
            </a:r>
            <a:r>
              <a:rPr lang="ru-RU" sz="1200" b="1" dirty="0"/>
              <a:t> </a:t>
            </a:r>
          </a:p>
        </p:txBody>
      </p:sp>
      <p:sp>
        <p:nvSpPr>
          <p:cNvPr id="43" name="Прямоугольник 42"/>
          <p:cNvSpPr/>
          <p:nvPr/>
        </p:nvSpPr>
        <p:spPr>
          <a:xfrm>
            <a:off x="1022946" y="3985617"/>
            <a:ext cx="642937" cy="360363"/>
          </a:xfrm>
          <a:prstGeom prst="rect">
            <a:avLst/>
          </a:prstGeom>
          <a:solidFill>
            <a:srgbClr val="9EE0F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200" b="1" dirty="0">
                <a:solidFill>
                  <a:srgbClr val="002060"/>
                </a:solidFill>
              </a:rPr>
              <a:t>ШАГ 4</a:t>
            </a:r>
            <a:r>
              <a:rPr lang="ru-RU" sz="1200" b="1" dirty="0"/>
              <a:t> </a:t>
            </a:r>
          </a:p>
        </p:txBody>
      </p:sp>
      <p:sp>
        <p:nvSpPr>
          <p:cNvPr id="45" name="Облако 44">
            <a:extLst>
              <a:ext uri="{FF2B5EF4-FFF2-40B4-BE49-F238E27FC236}">
                <a16:creationId xmlns:a16="http://schemas.microsoft.com/office/drawing/2014/main" id="{9ACCF01B-3199-413F-BB8D-FAEC7F3795E3}"/>
              </a:ext>
            </a:extLst>
          </p:cNvPr>
          <p:cNvSpPr/>
          <p:nvPr/>
        </p:nvSpPr>
        <p:spPr>
          <a:xfrm>
            <a:off x="4914949" y="2036274"/>
            <a:ext cx="677993" cy="328831"/>
          </a:xfrm>
          <a:prstGeom prst="cloud">
            <a:avLst/>
          </a:prstGeom>
          <a:ln>
            <a:solidFill>
              <a:srgbClr val="00B05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1</a:t>
            </a:r>
          </a:p>
        </p:txBody>
      </p:sp>
      <p:sp>
        <p:nvSpPr>
          <p:cNvPr id="46" name="Облако 45">
            <a:extLst>
              <a:ext uri="{FF2B5EF4-FFF2-40B4-BE49-F238E27FC236}">
                <a16:creationId xmlns:a16="http://schemas.microsoft.com/office/drawing/2014/main" id="{E460C5E6-5047-4C75-8C7B-4DE90D77B07D}"/>
              </a:ext>
            </a:extLst>
          </p:cNvPr>
          <p:cNvSpPr/>
          <p:nvPr/>
        </p:nvSpPr>
        <p:spPr>
          <a:xfrm>
            <a:off x="5823038" y="2003466"/>
            <a:ext cx="674770" cy="318720"/>
          </a:xfrm>
          <a:prstGeom prst="cloud">
            <a:avLst/>
          </a:prstGeom>
          <a:ln>
            <a:solidFill>
              <a:srgbClr val="00B05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2</a:t>
            </a:r>
          </a:p>
        </p:txBody>
      </p:sp>
      <p:sp>
        <p:nvSpPr>
          <p:cNvPr id="47" name="Облако 46">
            <a:extLst>
              <a:ext uri="{FF2B5EF4-FFF2-40B4-BE49-F238E27FC236}">
                <a16:creationId xmlns:a16="http://schemas.microsoft.com/office/drawing/2014/main" id="{7710A555-C240-441B-877A-74BA51DF6CA7}"/>
              </a:ext>
            </a:extLst>
          </p:cNvPr>
          <p:cNvSpPr/>
          <p:nvPr/>
        </p:nvSpPr>
        <p:spPr>
          <a:xfrm>
            <a:off x="5507070" y="2447037"/>
            <a:ext cx="631935" cy="351615"/>
          </a:xfrm>
          <a:prstGeom prst="cloud">
            <a:avLst/>
          </a:prstGeom>
          <a:ln>
            <a:solidFill>
              <a:srgbClr val="00B05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3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BFCFCEC-6A8A-4879-960C-08B3AEDF6CD5}"/>
              </a:ext>
            </a:extLst>
          </p:cNvPr>
          <p:cNvSpPr txBox="1"/>
          <p:nvPr/>
        </p:nvSpPr>
        <p:spPr>
          <a:xfrm>
            <a:off x="4895129" y="3941657"/>
            <a:ext cx="31602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/>
              <a:t>Предложения по улучшению</a:t>
            </a:r>
          </a:p>
        </p:txBody>
      </p:sp>
      <p:graphicFrame>
        <p:nvGraphicFramePr>
          <p:cNvPr id="51" name="Таблица 5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9174709"/>
              </p:ext>
            </p:extLst>
          </p:nvPr>
        </p:nvGraphicFramePr>
        <p:xfrm>
          <a:off x="4090181" y="4360589"/>
          <a:ext cx="4859729" cy="1706856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48597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413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altLang="ru-RU" sz="11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  <a:r>
                        <a:rPr lang="ru-RU" altLang="ru-RU" sz="11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1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Разработка визуализированного алгоритма эвакуации, доступного пониманию детей разного возраста</a:t>
                      </a:r>
                      <a:endParaRPr lang="ru-RU" altLang="ru-RU" sz="11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02" marR="91402" marT="45717" marB="45717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13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altLang="ru-RU" sz="1100" b="1" dirty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lang="ru-RU" altLang="ru-RU" sz="1100" b="1" dirty="0" smtClean="0">
                          <a:latin typeface="Times New Roman" pitchFamily="18" charset="0"/>
                          <a:cs typeface="Times New Roman" pitchFamily="18" charset="0"/>
                        </a:rPr>
                        <a:t>. </a:t>
                      </a:r>
                      <a:r>
                        <a:rPr lang="ru-RU" sz="11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Обозначить место сбора и нанести разметку путей эвакуации в каждой возрастной группе</a:t>
                      </a:r>
                      <a:endParaRPr lang="ru-RU" altLang="ru-RU" sz="11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02" marR="91402" marT="45717" marB="45717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13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altLang="ru-RU" sz="1100" b="1" dirty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r>
                        <a:rPr lang="ru-RU" altLang="ru-RU" sz="1100" b="1" dirty="0" smtClean="0">
                          <a:latin typeface="Times New Roman" pitchFamily="18" charset="0"/>
                          <a:cs typeface="Times New Roman" pitchFamily="18" charset="0"/>
                        </a:rPr>
                        <a:t>. </a:t>
                      </a:r>
                      <a:r>
                        <a:rPr lang="ru-RU" sz="11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Маркировка необходимой документации,</a:t>
                      </a:r>
                      <a:r>
                        <a:rPr lang="ru-RU" sz="1100" b="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полки для неё, обусловленным знаком.</a:t>
                      </a:r>
                      <a:endParaRPr lang="ru-RU" altLang="ru-RU" sz="11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02" marR="91402" marT="45717" marB="45717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13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altLang="ru-RU" sz="1100" b="1" dirty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r>
                        <a:rPr lang="ru-RU" altLang="ru-RU" sz="1100" b="1" dirty="0" smtClean="0">
                          <a:latin typeface="Times New Roman" pitchFamily="18" charset="0"/>
                          <a:cs typeface="Times New Roman" pitchFamily="18" charset="0"/>
                        </a:rPr>
                        <a:t>. </a:t>
                      </a:r>
                      <a:r>
                        <a:rPr lang="ru-RU" sz="11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Разработка визуализированного алгоритма эвакуации</a:t>
                      </a:r>
                      <a:r>
                        <a:rPr lang="ru-RU" sz="1100" b="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для сотрудников ДОУ.</a:t>
                      </a:r>
                      <a:endParaRPr lang="ru-RU" altLang="ru-RU" sz="11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02" marR="91402" marT="45717" marB="45717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2" name="Облако 51">
            <a:extLst>
              <a:ext uri="{FF2B5EF4-FFF2-40B4-BE49-F238E27FC236}">
                <a16:creationId xmlns:a16="http://schemas.microsoft.com/office/drawing/2014/main" id="{7710A555-C240-441B-877A-74BA51DF6CA7}"/>
              </a:ext>
            </a:extLst>
          </p:cNvPr>
          <p:cNvSpPr/>
          <p:nvPr/>
        </p:nvSpPr>
        <p:spPr>
          <a:xfrm>
            <a:off x="7932264" y="2052573"/>
            <a:ext cx="631935" cy="351615"/>
          </a:xfrm>
          <a:prstGeom prst="cloud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1</a:t>
            </a:r>
          </a:p>
        </p:txBody>
      </p:sp>
      <p:sp>
        <p:nvSpPr>
          <p:cNvPr id="53" name="Облако 52">
            <a:extLst>
              <a:ext uri="{FF2B5EF4-FFF2-40B4-BE49-F238E27FC236}">
                <a16:creationId xmlns:a16="http://schemas.microsoft.com/office/drawing/2014/main" id="{9ACCF01B-3199-413F-BB8D-FAEC7F3795E3}"/>
              </a:ext>
            </a:extLst>
          </p:cNvPr>
          <p:cNvSpPr/>
          <p:nvPr/>
        </p:nvSpPr>
        <p:spPr>
          <a:xfrm>
            <a:off x="8353361" y="2437287"/>
            <a:ext cx="677993" cy="328831"/>
          </a:xfrm>
          <a:prstGeom prst="cloud">
            <a:avLst/>
          </a:prstGeom>
          <a:ln>
            <a:solidFill>
              <a:srgbClr val="00B05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4</a:t>
            </a:r>
          </a:p>
        </p:txBody>
      </p:sp>
      <p:graphicFrame>
        <p:nvGraphicFramePr>
          <p:cNvPr id="48" name="Таблица 4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6880124"/>
              </p:ext>
            </p:extLst>
          </p:nvPr>
        </p:nvGraphicFramePr>
        <p:xfrm>
          <a:off x="515888" y="2445834"/>
          <a:ext cx="1751856" cy="1280495"/>
        </p:xfrm>
        <a:graphic>
          <a:graphicData uri="http://schemas.openxmlformats.org/drawingml/2006/table">
            <a:tbl>
              <a:tblPr firstRow="1" bandRow="1">
                <a:tableStyleId>{3C2FFA5D-87B4-456A-9821-1D502468CF0F}</a:tableStyleId>
              </a:tblPr>
              <a:tblGrid>
                <a:gridCol w="17518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89895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Дети</a:t>
                      </a:r>
                      <a:r>
                        <a:rPr lang="ru-RU" sz="1100" b="1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и сотрудники ДОУ</a:t>
                      </a:r>
                      <a:endParaRPr lang="ru-RU" sz="11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6807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defRPr/>
                      </a:pPr>
                      <a:r>
                        <a:rPr lang="ru-RU" sz="11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Получение информации о причине срабатывания</a:t>
                      </a:r>
                      <a:r>
                        <a:rPr lang="ru-RU" sz="1100" b="1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11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АПС</a:t>
                      </a:r>
                      <a:endParaRPr lang="ru-RU" sz="1100" b="1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9EE0FE">
                        <a:alpha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1606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Параметры</a:t>
                      </a:r>
                      <a:r>
                        <a:rPr lang="ru-RU" sz="1000" baseline="0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шага</a:t>
                      </a:r>
                    </a:p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30 сек.</a:t>
                      </a:r>
                      <a:endParaRPr lang="ru-RU" sz="1000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49" name="Таблица 4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713546"/>
              </p:ext>
            </p:extLst>
          </p:nvPr>
        </p:nvGraphicFramePr>
        <p:xfrm>
          <a:off x="2937377" y="2450628"/>
          <a:ext cx="2515655" cy="1267080"/>
        </p:xfrm>
        <a:graphic>
          <a:graphicData uri="http://schemas.openxmlformats.org/drawingml/2006/table">
            <a:tbl>
              <a:tblPr firstRow="1" bandRow="1">
                <a:tableStyleId>{3C2FFA5D-87B4-456A-9821-1D502468CF0F}</a:tableStyleId>
              </a:tblPr>
              <a:tblGrid>
                <a:gridCol w="25156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76480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Дети и сотрудники ДОУ</a:t>
                      </a:r>
                      <a:endParaRPr lang="ru-RU" sz="11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680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Сбор детей около воспитателя, необходимой документации педагога</a:t>
                      </a:r>
                      <a:endParaRPr lang="ru-RU" sz="1100" b="1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9EE0FE">
                        <a:alpha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1606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Параметры</a:t>
                      </a:r>
                      <a:r>
                        <a:rPr lang="ru-RU" sz="1000" baseline="0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шага</a:t>
                      </a:r>
                    </a:p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 мин. 20 сек.</a:t>
                      </a:r>
                      <a:endParaRPr lang="ru-RU" sz="1000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50" name="Таблица 4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0702976"/>
              </p:ext>
            </p:extLst>
          </p:nvPr>
        </p:nvGraphicFramePr>
        <p:xfrm>
          <a:off x="6452833" y="2510706"/>
          <a:ext cx="1751856" cy="1169527"/>
        </p:xfrm>
        <a:graphic>
          <a:graphicData uri="http://schemas.openxmlformats.org/drawingml/2006/table">
            <a:tbl>
              <a:tblPr firstRow="1" bandRow="1">
                <a:tableStyleId>{3C2FFA5D-87B4-456A-9821-1D502468CF0F}</a:tableStyleId>
              </a:tblPr>
              <a:tblGrid>
                <a:gridCol w="17518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76480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Дети и сотрудники ДОУ</a:t>
                      </a:r>
                      <a:endParaRPr lang="ru-RU" sz="11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6807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defRPr/>
                      </a:pPr>
                      <a:r>
                        <a:rPr lang="ru-RU" sz="11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Эвакуация детей и взрослых</a:t>
                      </a:r>
                      <a:endParaRPr lang="ru-RU" sz="1100" b="1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9EE0FE">
                        <a:alpha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1606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Параметры</a:t>
                      </a:r>
                      <a:r>
                        <a:rPr lang="ru-RU" sz="1000" baseline="0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шага</a:t>
                      </a:r>
                    </a:p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 мин</a:t>
                      </a:r>
                      <a:r>
                        <a:rPr lang="ru-RU" sz="1000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54" name="Таблица 5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5304169"/>
              </p:ext>
            </p:extLst>
          </p:nvPr>
        </p:nvGraphicFramePr>
        <p:xfrm>
          <a:off x="468487" y="4438812"/>
          <a:ext cx="1751856" cy="1169527"/>
        </p:xfrm>
        <a:graphic>
          <a:graphicData uri="http://schemas.openxmlformats.org/drawingml/2006/table">
            <a:tbl>
              <a:tblPr firstRow="1" bandRow="1">
                <a:tableStyleId>{3C2FFA5D-87B4-456A-9821-1D502468CF0F}</a:tableStyleId>
              </a:tblPr>
              <a:tblGrid>
                <a:gridCol w="17518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76480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Дети</a:t>
                      </a:r>
                      <a:r>
                        <a:rPr lang="ru-RU" sz="1100" b="1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и сотрудники ДОУ</a:t>
                      </a:r>
                      <a:endParaRPr lang="ru-RU" sz="11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6807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defRPr/>
                      </a:pPr>
                      <a:r>
                        <a:rPr lang="ru-RU" sz="11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Построение в месте сбора,</a:t>
                      </a:r>
                      <a:r>
                        <a:rPr lang="ru-RU" sz="1100" b="1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доклад.</a:t>
                      </a:r>
                      <a:endParaRPr lang="ru-RU" sz="1100" b="1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9EE0FE">
                        <a:alpha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1606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Параметры</a:t>
                      </a:r>
                      <a:r>
                        <a:rPr lang="ru-RU" sz="1000" baseline="0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шага</a:t>
                      </a:r>
                    </a:p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 мин</a:t>
                      </a:r>
                      <a:r>
                        <a:rPr lang="ru-RU" sz="1000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52100651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1704" name="Object 24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5" name="think-cell Slide" r:id="rId4" imgW="360" imgH="360" progId="">
                  <p:embed/>
                </p:oleObj>
              </mc:Choice>
              <mc:Fallback>
                <p:oleObj name="think-cell Slide" r:id="rId4" imgW="360" imgH="360" progId="">
                  <p:embed/>
                  <p:pic>
                    <p:nvPicPr>
                      <p:cNvPr id="71704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6974904" y="6356350"/>
            <a:ext cx="2133600" cy="365125"/>
          </a:xfrm>
        </p:spPr>
        <p:txBody>
          <a:bodyPr/>
          <a:lstStyle/>
          <a:p>
            <a:fld id="{B19B0651-EE4F-4900-A07F-96A6BFA9D0F0}" type="slidenum">
              <a:rPr lang="ru-RU" sz="1400" smtClean="0"/>
              <a:t>9</a:t>
            </a:fld>
            <a:endParaRPr lang="ru-RU" sz="1400"/>
          </a:p>
        </p:txBody>
      </p:sp>
      <p:pic>
        <p:nvPicPr>
          <p:cNvPr id="8" name="Picture 3" descr="C:\Users\Администратор\Desktop\Coat_of_arms_of_Chelyabinsk_Oblast.svg.png">
            <a:extLst>
              <a:ext uri="{FF2B5EF4-FFF2-40B4-BE49-F238E27FC236}">
                <a16:creationId xmlns:a16="http://schemas.microsoft.com/office/drawing/2014/main" id="{9CAB8852-A417-4D29-8B91-8360D3232CF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844" y="34058"/>
            <a:ext cx="720000" cy="9259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Заголовок 1"/>
          <p:cNvSpPr txBox="1">
            <a:spLocks/>
          </p:cNvSpPr>
          <p:nvPr/>
        </p:nvSpPr>
        <p:spPr>
          <a:xfrm>
            <a:off x="1084414" y="179609"/>
            <a:ext cx="3312369" cy="3600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>
              <a:defRPr/>
            </a:pP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Челябинская область</a:t>
            </a:r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1444" y="526516"/>
            <a:ext cx="6957847" cy="285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6320514"/>
            <a:ext cx="6957847" cy="285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2" name="Содержимое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99183047"/>
              </p:ext>
            </p:extLst>
          </p:nvPr>
        </p:nvGraphicFramePr>
        <p:xfrm>
          <a:off x="131413" y="1307550"/>
          <a:ext cx="8831416" cy="47552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10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194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8150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6942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40341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/>
                        <a:t> Проблема</a:t>
                      </a:r>
                    </a:p>
                  </a:txBody>
                  <a:tcPr marL="91438" marR="91438" marT="45739" marB="45739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/>
                        <a:t>Мероприятия  по решению проблемы</a:t>
                      </a:r>
                    </a:p>
                  </a:txBody>
                  <a:tcPr marL="91438" marR="91438" marT="45739" marB="45739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/>
                        <a:t>Ответственный</a:t>
                      </a:r>
                      <a:r>
                        <a:rPr lang="ru-RU" sz="1400" baseline="0" dirty="0"/>
                        <a:t> </a:t>
                      </a:r>
                      <a:endParaRPr lang="ru-RU" sz="1400" dirty="0"/>
                    </a:p>
                  </a:txBody>
                  <a:tcPr marL="91438" marR="91438" marT="45739" marB="45739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/>
                        <a:t>срок</a:t>
                      </a:r>
                    </a:p>
                  </a:txBody>
                  <a:tcPr marL="91438" marR="91438" marT="45739" marB="45739"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8180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altLang="ru-RU" sz="14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</a:t>
                      </a:r>
                      <a:r>
                        <a:rPr lang="ru-RU" altLang="ru-RU" sz="1400" b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alt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Временные затраты педагога, связанные с длительным процессом сбора воспитанников для проведения тренировочной эвакуации</a:t>
                      </a:r>
                      <a:endParaRPr lang="ru-RU" altLang="ru-RU" sz="1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27" marR="91427" marT="45735" marB="45735">
                    <a:solidFill>
                      <a:srgbClr val="9EE0FE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4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Разработка визуализированного алгоритма эвакуации, доступного пониманию детей разного возраста.</a:t>
                      </a:r>
                    </a:p>
                    <a:p>
                      <a:pPr algn="just"/>
                      <a:r>
                        <a:rPr lang="ru-RU" sz="14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Обозначить место сбора и нанести разметку путей эвакуации в каждой возрастной группе</a:t>
                      </a:r>
                    </a:p>
                    <a:p>
                      <a:pPr algn="just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8" marR="91438" marT="45739" marB="45739">
                    <a:solidFill>
                      <a:srgbClr val="9EE0FE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4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Воспитатель</a:t>
                      </a:r>
                      <a:r>
                        <a:rPr lang="ru-RU" sz="1400" b="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(председатель творческой группы педагогов) </a:t>
                      </a:r>
                      <a:r>
                        <a:rPr lang="ru-RU" sz="1400" b="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Свистёлка</a:t>
                      </a:r>
                      <a:r>
                        <a:rPr lang="ru-RU" sz="1400" b="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О.Н.</a:t>
                      </a:r>
                    </a:p>
                    <a:p>
                      <a:pPr algn="just"/>
                      <a:r>
                        <a:rPr lang="ru-RU" sz="1400" b="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Председатель Совета родителей ДОУ </a:t>
                      </a:r>
                      <a:r>
                        <a:rPr lang="ru-RU" sz="1400" b="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Задемидько</a:t>
                      </a:r>
                      <a:r>
                        <a:rPr lang="ru-RU" sz="1400" b="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О.А.</a:t>
                      </a:r>
                      <a:endParaRPr lang="ru-RU" sz="1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8" marR="91438" marT="45739" marB="45739">
                    <a:solidFill>
                      <a:srgbClr val="9EE0F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 07.04.2025гпо</a:t>
                      </a:r>
                      <a:r>
                        <a:rPr lang="ru-RU" sz="1400" b="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20.04.2025г</a:t>
                      </a:r>
                      <a:endParaRPr lang="ru-RU" sz="1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8" marR="91438" marT="45739" marB="45739">
                    <a:solidFill>
                      <a:srgbClr val="9EE0F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8180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altLang="ru-RU" sz="1400" b="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2. </a:t>
                      </a:r>
                      <a:r>
                        <a:rPr lang="ru-RU" alt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Временные затраты, связанные с лишними движениями сотрудников ДОУ при эвакуации</a:t>
                      </a:r>
                      <a:endParaRPr lang="ru-RU" altLang="ru-RU" sz="1400" b="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altLang="ru-RU" sz="1400" b="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27" marR="91427" marT="45735" marB="45735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Разработка визуализированного алгоритма эвакуации</a:t>
                      </a:r>
                      <a:r>
                        <a:rPr lang="ru-RU" sz="1400" b="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для сотрудников ДОУ.</a:t>
                      </a:r>
                      <a:endParaRPr lang="ru-RU" sz="14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r>
                        <a:rPr lang="ru-RU" sz="14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Маркировка необходимой документации,</a:t>
                      </a:r>
                      <a:r>
                        <a:rPr lang="ru-RU" sz="1400" b="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полки для неё, обусловленным знаком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8" marR="91438" marT="45739" marB="45739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4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Зам. зав. по АХР</a:t>
                      </a:r>
                    </a:p>
                    <a:p>
                      <a:pPr algn="just"/>
                      <a:r>
                        <a:rPr lang="ru-RU" sz="14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Павлова Т.Н.</a:t>
                      </a:r>
                    </a:p>
                    <a:p>
                      <a:pPr algn="just"/>
                      <a:r>
                        <a:rPr lang="ru-RU" sz="14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Старший воспитатель </a:t>
                      </a:r>
                      <a:r>
                        <a:rPr lang="ru-RU" sz="1400" b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Музурова</a:t>
                      </a:r>
                      <a:r>
                        <a:rPr lang="ru-RU" sz="14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Е.Ф.</a:t>
                      </a:r>
                      <a:endParaRPr lang="ru-RU" sz="1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8" marR="91438" marT="45739" marB="45739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 07.04.2025гпо</a:t>
                      </a:r>
                      <a:r>
                        <a:rPr lang="ru-RU" sz="1400" b="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20.04.2025г</a:t>
                      </a:r>
                      <a:endParaRPr lang="ru-RU" sz="1400" b="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altLang="ru-RU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38" marR="91438" marT="45739" marB="45739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31535">
                <a:tc>
                  <a:txBody>
                    <a:bodyPr/>
                    <a:lstStyle/>
                    <a:p>
                      <a:pPr algn="just"/>
                      <a:r>
                        <a:rPr lang="ru-RU" altLang="ru-RU" sz="1400" b="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3.   </a:t>
                      </a:r>
                      <a:r>
                        <a:rPr lang="ru-RU" altLang="ru-RU" sz="1400" b="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Анализ и оценка достижения целевых показателей проекта</a:t>
                      </a:r>
                      <a:endParaRPr lang="ru-RU" altLang="ru-RU" sz="1400" b="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27" marR="91427" marT="45735" marB="45735">
                    <a:solidFill>
                      <a:srgbClr val="9EE0F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8" marR="91438" marT="45739" marB="45739">
                    <a:solidFill>
                      <a:srgbClr val="9EE0FE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4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Зам. зав. по АХР</a:t>
                      </a:r>
                    </a:p>
                    <a:p>
                      <a:pPr algn="just"/>
                      <a:r>
                        <a:rPr lang="ru-RU" sz="14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Павлова Т.Н.</a:t>
                      </a:r>
                    </a:p>
                    <a:p>
                      <a:pPr algn="just"/>
                      <a:r>
                        <a:rPr lang="ru-RU" sz="14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Старший воспитатель </a:t>
                      </a:r>
                      <a:r>
                        <a:rPr lang="ru-RU" sz="1400" b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Музурова</a:t>
                      </a:r>
                      <a:r>
                        <a:rPr lang="ru-RU" sz="14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Е.Ф.</a:t>
                      </a: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8" marR="91438" marT="45739" marB="45739">
                    <a:solidFill>
                      <a:srgbClr val="9EE0FE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 20.04.2025</a:t>
                      </a:r>
                    </a:p>
                    <a:p>
                      <a:pPr algn="just"/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 27.04.2025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8" marR="91438" marT="45739" marB="45739">
                    <a:solidFill>
                      <a:srgbClr val="9EE0F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3" name="Прямоугольник 5"/>
          <p:cNvSpPr>
            <a:spLocks noChangeArrowheads="1"/>
          </p:cNvSpPr>
          <p:nvPr/>
        </p:nvSpPr>
        <p:spPr bwMode="auto">
          <a:xfrm>
            <a:off x="1494851" y="829723"/>
            <a:ext cx="631103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План реализации проекта</a:t>
            </a:r>
          </a:p>
        </p:txBody>
      </p:sp>
    </p:spTree>
    <p:extLst>
      <p:ext uri="{BB962C8B-B14F-4D97-AF65-F5344CB8AC3E}">
        <p14:creationId xmlns:p14="http://schemas.microsoft.com/office/powerpoint/2010/main" val="597656615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1760</TotalTime>
  <Words>895</Words>
  <Application>Microsoft Office PowerPoint</Application>
  <PresentationFormat>Экран (4:3)</PresentationFormat>
  <Paragraphs>178</Paragraphs>
  <Slides>9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4" baseType="lpstr">
      <vt:lpstr>Arial</vt:lpstr>
      <vt:lpstr>Calibri</vt:lpstr>
      <vt:lpstr>Times New Roman</vt:lpstr>
      <vt:lpstr>Тема Office</vt:lpstr>
      <vt:lpstr>think-cell Slide</vt:lpstr>
      <vt:lpstr>Челябинская область</vt:lpstr>
      <vt:lpstr>Презентация PowerPoint</vt:lpstr>
      <vt:lpstr>Челябинская область</vt:lpstr>
      <vt:lpstr>Челябинская область</vt:lpstr>
      <vt:lpstr>Презентация PowerPoint</vt:lpstr>
      <vt:lpstr>Челябинская область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Название организации</dc:title>
  <dc:creator>Шиянова Елена Николаевна</dc:creator>
  <cp:lastModifiedBy>Анастасия Прудникова</cp:lastModifiedBy>
  <cp:revision>156</cp:revision>
  <cp:lastPrinted>2019-04-25T09:14:46Z</cp:lastPrinted>
  <dcterms:created xsi:type="dcterms:W3CDTF">2018-08-20T14:01:12Z</dcterms:created>
  <dcterms:modified xsi:type="dcterms:W3CDTF">2025-05-13T06:18:08Z</dcterms:modified>
</cp:coreProperties>
</file>